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Overpass" pitchFamily="2" charset="0"/>
      <p:regular r:id="rId23"/>
      <p:italic r:id="rId24"/>
      <p:boldItalic r:id="rId25"/>
    </p:embeddedFont>
    <p:embeddedFont>
      <p:font typeface="PT Sans" panose="020B0503020203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3C8"/>
    <a:srgbClr val="2CAB5A"/>
    <a:srgbClr val="1698BA"/>
    <a:srgbClr val="A0C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80" y="1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f57e3df70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f57e3df702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57e3df702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57e3df702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57e3df702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f57e3df702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61ac3b4e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61ac3b4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f61ac3b4e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f61ac3b4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f57e3df702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f57e3df702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f57e3df702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f57e3df702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61ac3b4e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f61ac3b4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61ac3b4e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f61ac3b4e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57e3df702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f57e3df702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f57e3df70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f57e3df70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f57e3df702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f57e3df702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f57e3df70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f57e3df70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f57e3df70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f57e3df70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57e3df70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57e3df70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57e3df702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57e3df702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f57e3df70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57e3df70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57e3df702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f57e3df702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f57e3df702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f57e3df702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0CA2-3D7D-D672-75E8-9473B611E4B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509B6F8-0803-E322-4ABD-F4E1F01850C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CABF5F-CE51-84F3-6307-34B70581BB52}"/>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5" name="Footer Placeholder 4">
            <a:extLst>
              <a:ext uri="{FF2B5EF4-FFF2-40B4-BE49-F238E27FC236}">
                <a16:creationId xmlns:a16="http://schemas.microsoft.com/office/drawing/2014/main" id="{46EB8D71-0333-5B14-5FA0-74C10A1B7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0043E7-2191-77DC-7946-D3B684FF7D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977685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9750-8CEF-17A8-4314-E73390A793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190BEE-C66D-4D72-0BE9-0F37F8408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A6E09-41F8-BCC3-9953-C87F6CBF5670}"/>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5" name="Footer Placeholder 4">
            <a:extLst>
              <a:ext uri="{FF2B5EF4-FFF2-40B4-BE49-F238E27FC236}">
                <a16:creationId xmlns:a16="http://schemas.microsoft.com/office/drawing/2014/main" id="{D6DF1A9E-7AB4-EF55-3579-81F280CCF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AB2C60-1DE5-079C-4A1F-AF9C66FB8D9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371995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1960B7-CA8C-2DE0-DDB5-010F0439CF51}"/>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C4C114-7569-050A-DE51-0C1302AA5CB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E4F05-4A52-2BE8-74F8-A4C7DE9B9B00}"/>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5" name="Footer Placeholder 4">
            <a:extLst>
              <a:ext uri="{FF2B5EF4-FFF2-40B4-BE49-F238E27FC236}">
                <a16:creationId xmlns:a16="http://schemas.microsoft.com/office/drawing/2014/main" id="{36E8CE26-F966-A0A8-010A-278C4E1959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16744-8413-52AB-7DC5-8797D7A9A68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774967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3664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7435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9672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1631-B603-3784-07A5-D0CC0D7C9D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EDD4D7-FD7D-08B8-A066-DE0A3F244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07770-94FD-265F-9F73-9A589932F963}"/>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5" name="Footer Placeholder 4">
            <a:extLst>
              <a:ext uri="{FF2B5EF4-FFF2-40B4-BE49-F238E27FC236}">
                <a16:creationId xmlns:a16="http://schemas.microsoft.com/office/drawing/2014/main" id="{391533F3-0449-B6CD-5B1C-4BE7AC28A3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7CC7C8-342F-9BD4-508A-39D07B0F734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20403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E340-73A8-F817-C1CC-DF976A42B5B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5C2591-3412-1B7C-E6ED-FDE7BB195939}"/>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3309B3-6FFA-D015-F431-593DF3377B3D}"/>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5" name="Footer Placeholder 4">
            <a:extLst>
              <a:ext uri="{FF2B5EF4-FFF2-40B4-BE49-F238E27FC236}">
                <a16:creationId xmlns:a16="http://schemas.microsoft.com/office/drawing/2014/main" id="{2E41B4A5-4568-4B4B-7061-C4CFAE42C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73D9E2-D62B-2B9B-3019-282A367A6A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670679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222E-0E93-5444-6C35-121357CFC5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2D5354-DE8C-8DD6-B95C-75352025B0F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A9896E-E80E-80E0-78A4-A1058F7A784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147582-EBC7-FC5B-1798-663A42D39811}"/>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6" name="Footer Placeholder 5">
            <a:extLst>
              <a:ext uri="{FF2B5EF4-FFF2-40B4-BE49-F238E27FC236}">
                <a16:creationId xmlns:a16="http://schemas.microsoft.com/office/drawing/2014/main" id="{47697D97-56CB-A34B-DD88-DA4ADF462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187EF2-6A73-4A80-804C-4E470C7C57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18967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4A40-8506-76A6-9D4B-E480E0071ADF}"/>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661EBB-C4B1-B01F-67CE-DD0E639977E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FAD2C-52D2-011B-BFC3-6570FF51456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075FB9-EA32-8A49-AE6D-FCCC99D7502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981862-9E0A-17FF-0928-E9F9C610BA7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F33742-B4BD-A45D-F966-CED1D3F0BD71}"/>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8" name="Footer Placeholder 7">
            <a:extLst>
              <a:ext uri="{FF2B5EF4-FFF2-40B4-BE49-F238E27FC236}">
                <a16:creationId xmlns:a16="http://schemas.microsoft.com/office/drawing/2014/main" id="{9368ED89-82D8-D7FE-DAB9-FF7D3C055C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15C516-435C-3B59-3356-4282E510C5E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883451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66B7-E66B-CD51-184E-A435BC2B7F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94B67-02B7-2BCD-5A25-EB110A30C36F}"/>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4" name="Footer Placeholder 3">
            <a:extLst>
              <a:ext uri="{FF2B5EF4-FFF2-40B4-BE49-F238E27FC236}">
                <a16:creationId xmlns:a16="http://schemas.microsoft.com/office/drawing/2014/main" id="{4AE03525-957B-37E8-5906-870FFFD89C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3258ED-7319-09F6-BDA3-888A7C69C5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640416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76A90-3D0C-B001-F894-A1639007A2C2}"/>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3" name="Footer Placeholder 2">
            <a:extLst>
              <a:ext uri="{FF2B5EF4-FFF2-40B4-BE49-F238E27FC236}">
                <a16:creationId xmlns:a16="http://schemas.microsoft.com/office/drawing/2014/main" id="{E0FF0F3C-B045-5661-914E-571A14F7EC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B67768-C5FB-0FE5-2050-907A75B073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0959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2F24-A423-48D8-3B53-E2E905F9BFC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821302-C6D0-6066-4F98-5259CB8898E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67A94-8D80-F0F9-B3F2-2E7E68EDBB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B89F5E-35E1-7E32-8FA5-08D4810D2FF4}"/>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6" name="Footer Placeholder 5">
            <a:extLst>
              <a:ext uri="{FF2B5EF4-FFF2-40B4-BE49-F238E27FC236}">
                <a16:creationId xmlns:a16="http://schemas.microsoft.com/office/drawing/2014/main" id="{C772270F-7393-195E-D644-8561DA712D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056AE1-5115-4D83-32E2-DFA630AF44C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527712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AD2A-13C4-46BE-D551-FDF064415DB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FFC180-6C25-DEF4-0B24-F0DD514C5C6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3A3854D-C321-A0C4-3BD0-D89CF84570D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2182D14-D30F-F416-39E5-B378D3F0DE93}"/>
              </a:ext>
            </a:extLst>
          </p:cNvPr>
          <p:cNvSpPr>
            <a:spLocks noGrp="1"/>
          </p:cNvSpPr>
          <p:nvPr>
            <p:ph type="dt" sz="half" idx="10"/>
          </p:nvPr>
        </p:nvSpPr>
        <p:spPr/>
        <p:txBody>
          <a:bodyPr/>
          <a:lstStyle/>
          <a:p>
            <a:fld id="{D4970E7A-5AEC-4A0A-B68E-074E9CC1D7C4}" type="datetimeFigureOut">
              <a:rPr lang="en-GB" smtClean="0"/>
              <a:t>01/09/2024</a:t>
            </a:fld>
            <a:endParaRPr lang="en-GB"/>
          </a:p>
        </p:txBody>
      </p:sp>
      <p:sp>
        <p:nvSpPr>
          <p:cNvPr id="6" name="Footer Placeholder 5">
            <a:extLst>
              <a:ext uri="{FF2B5EF4-FFF2-40B4-BE49-F238E27FC236}">
                <a16:creationId xmlns:a16="http://schemas.microsoft.com/office/drawing/2014/main" id="{0C5750C6-BF84-95E6-0CF8-17E600A970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675C9-8EF3-E281-61B5-8B7A063FCC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855059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32897-DFAE-7E8E-737A-DB58F88F63C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0E94C-0CC1-8608-06A3-0F804650CDA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6315B-7B85-F3DE-A527-1A80BDC4DA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D4970E7A-5AEC-4A0A-B68E-074E9CC1D7C4}" type="datetimeFigureOut">
              <a:rPr lang="en-GB" smtClean="0"/>
              <a:t>01/09/2024</a:t>
            </a:fld>
            <a:endParaRPr lang="en-GB"/>
          </a:p>
        </p:txBody>
      </p:sp>
      <p:sp>
        <p:nvSpPr>
          <p:cNvPr id="5" name="Footer Placeholder 4">
            <a:extLst>
              <a:ext uri="{FF2B5EF4-FFF2-40B4-BE49-F238E27FC236}">
                <a16:creationId xmlns:a16="http://schemas.microsoft.com/office/drawing/2014/main" id="{04955BAD-BC4E-64E2-9067-299C9478A3C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822AA5B-AB00-23C7-AA69-3DC92617CB6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2649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pic>
        <p:nvPicPr>
          <p:cNvPr id="18" name="Picture 17" descr="A blue and green gradient&#10;&#10;Description automatically generated">
            <a:extLst>
              <a:ext uri="{FF2B5EF4-FFF2-40B4-BE49-F238E27FC236}">
                <a16:creationId xmlns:a16="http://schemas.microsoft.com/office/drawing/2014/main" id="{C6E393A6-A5DA-9D03-899E-9B7BD0FDC294}"/>
              </a:ext>
            </a:extLst>
          </p:cNvPr>
          <p:cNvPicPr>
            <a:picLocks noChangeAspect="1"/>
          </p:cNvPicPr>
          <p:nvPr/>
        </p:nvPicPr>
        <p:blipFill rotWithShape="1">
          <a:blip r:embed="rId3"/>
          <a:srcRect t="440" b="1338"/>
          <a:stretch/>
        </p:blipFill>
        <p:spPr>
          <a:xfrm>
            <a:off x="0" y="0"/>
            <a:ext cx="5890254" cy="5136841"/>
          </a:xfrm>
          <a:prstGeom prst="rect">
            <a:avLst/>
          </a:prstGeom>
        </p:spPr>
      </p:pic>
      <p:sp>
        <p:nvSpPr>
          <p:cNvPr id="67" name="Google Shape;67;p13"/>
          <p:cNvSpPr txBox="1">
            <a:spLocks noGrp="1"/>
          </p:cNvSpPr>
          <p:nvPr>
            <p:ph type="ctrTitle"/>
          </p:nvPr>
        </p:nvSpPr>
        <p:spPr>
          <a:xfrm>
            <a:off x="1114425" y="1072257"/>
            <a:ext cx="3856473" cy="2129204"/>
          </a:xfrm>
          <a:prstGeom prst="rect">
            <a:avLst/>
          </a:prstGeom>
        </p:spPr>
        <p:txBody>
          <a:bodyPr spcFirstLastPara="1" lIns="91425" tIns="91425" rIns="91425" bIns="91425" anchorCtr="0">
            <a:normAutofit/>
          </a:bodyPr>
          <a:lstStyle/>
          <a:p>
            <a:pPr marL="0" lvl="0" indent="0" algn="l" rtl="0">
              <a:spcBef>
                <a:spcPts val="0"/>
              </a:spcBef>
              <a:spcAft>
                <a:spcPts val="0"/>
              </a:spcAft>
              <a:buNone/>
            </a:pPr>
            <a:r>
              <a:rPr lang="en-GB" sz="4200" b="1" dirty="0">
                <a:solidFill>
                  <a:srgbClr val="FFFFFF"/>
                </a:solidFill>
              </a:rPr>
              <a:t>Long Calderwood Primary</a:t>
            </a:r>
          </a:p>
        </p:txBody>
      </p:sp>
      <p:sp>
        <p:nvSpPr>
          <p:cNvPr id="68" name="Google Shape;68;p13"/>
          <p:cNvSpPr txBox="1">
            <a:spLocks noGrp="1"/>
          </p:cNvSpPr>
          <p:nvPr>
            <p:ph type="subTitle" idx="1"/>
          </p:nvPr>
        </p:nvSpPr>
        <p:spPr>
          <a:xfrm>
            <a:off x="1114425" y="3258610"/>
            <a:ext cx="3856461" cy="898590"/>
          </a:xfrm>
          <a:prstGeom prst="rect">
            <a:avLst/>
          </a:prstGeom>
        </p:spPr>
        <p:txBody>
          <a:bodyPr spcFirstLastPara="1" lIns="91425" tIns="91425" rIns="91425" bIns="91425" anchorCtr="0">
            <a:normAutofit/>
          </a:bodyPr>
          <a:lstStyle/>
          <a:p>
            <a:pPr marL="0" lvl="0" indent="0" algn="l" rtl="0">
              <a:spcBef>
                <a:spcPts val="0"/>
              </a:spcBef>
              <a:spcAft>
                <a:spcPts val="600"/>
              </a:spcAft>
              <a:buNone/>
            </a:pPr>
            <a:r>
              <a:rPr lang="en-GB" sz="1500">
                <a:solidFill>
                  <a:srgbClr val="FFFFFF"/>
                </a:solidFill>
                <a:latin typeface="Overpass" pitchFamily="2" charset="0"/>
              </a:rPr>
              <a:t>Standards and Quality report for 2023-2024</a:t>
            </a:r>
          </a:p>
        </p:txBody>
      </p:sp>
      <p:grpSp>
        <p:nvGrpSpPr>
          <p:cNvPr id="85" name="Group 84">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56374" y="1448815"/>
            <a:ext cx="349094" cy="436076"/>
            <a:chOff x="6741794" y="1931746"/>
            <a:chExt cx="465456" cy="581432"/>
          </a:xfrm>
          <a:solidFill>
            <a:srgbClr val="FFFFFF"/>
          </a:solidFill>
        </p:grpSpPr>
        <p:sp>
          <p:nvSpPr>
            <p:cNvPr id="7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8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8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83" name="Straight Connector 8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6358" y="2622241"/>
            <a:ext cx="0" cy="25146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9" name="Google Shape;69;p13" descr="A logo of a tree with a bird on it&#10;&#10;Description automatically generated"/>
          <p:cNvPicPr preferRelativeResize="0"/>
          <p:nvPr/>
        </p:nvPicPr>
        <p:blipFill>
          <a:blip r:embed="rId4"/>
          <a:stretch/>
        </p:blipFill>
        <p:spPr>
          <a:xfrm>
            <a:off x="6338066" y="1456181"/>
            <a:ext cx="2273274" cy="227327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22"/>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tx2"/>
              </a:buClr>
              <a:buSzPts val="1200"/>
              <a:buChar char="●"/>
            </a:pPr>
            <a:r>
              <a:rPr lang="en-GB" sz="1200" dirty="0">
                <a:solidFill>
                  <a:schemeClr val="tx2"/>
                </a:solidFill>
              </a:rPr>
              <a:t>Teaching staff have improved their knowledge and understanding of the principles of enquiry based learning and most teachers are using this approach through ‘topic’ lessons and religious and moral education. </a:t>
            </a:r>
            <a:endParaRPr sz="1200" dirty="0">
              <a:solidFill>
                <a:schemeClr val="tx2"/>
              </a:solidFill>
            </a:endParaRPr>
          </a:p>
          <a:p>
            <a:pPr marL="457200" lvl="0" indent="-304800" algn="l" rtl="0">
              <a:spcBef>
                <a:spcPts val="0"/>
              </a:spcBef>
              <a:spcAft>
                <a:spcPts val="0"/>
              </a:spcAft>
              <a:buClr>
                <a:schemeClr val="tx2"/>
              </a:buClr>
              <a:buSzPts val="1200"/>
              <a:buChar char="●"/>
            </a:pPr>
            <a:r>
              <a:rPr lang="en-GB" sz="1200" dirty="0">
                <a:solidFill>
                  <a:schemeClr val="tx2"/>
                </a:solidFill>
              </a:rPr>
              <a:t>A few times a year, P3-7 are set a ‘Big Question’ and each class decide what they want to ‘take away’ from this learning by setting their own sub questions. </a:t>
            </a:r>
            <a:endParaRPr sz="1200" dirty="0">
              <a:solidFill>
                <a:schemeClr val="tx2"/>
              </a:solidFill>
            </a:endParaRPr>
          </a:p>
          <a:p>
            <a:pPr marL="457200" lvl="0" indent="-304800" algn="l" rtl="0">
              <a:spcBef>
                <a:spcPts val="0"/>
              </a:spcBef>
              <a:spcAft>
                <a:spcPts val="0"/>
              </a:spcAft>
              <a:buClr>
                <a:schemeClr val="tx2"/>
              </a:buClr>
              <a:buSzPts val="1200"/>
              <a:buChar char="●"/>
            </a:pPr>
            <a:r>
              <a:rPr lang="en-GB" sz="1200" dirty="0">
                <a:solidFill>
                  <a:schemeClr val="tx2"/>
                </a:solidFill>
              </a:rPr>
              <a:t>Topic wall displays are </a:t>
            </a:r>
            <a:r>
              <a:rPr lang="en-GB" sz="1200" dirty="0" err="1">
                <a:solidFill>
                  <a:schemeClr val="tx2"/>
                </a:solidFill>
              </a:rPr>
              <a:t>centered</a:t>
            </a:r>
            <a:r>
              <a:rPr lang="en-GB" sz="1200" dirty="0">
                <a:solidFill>
                  <a:schemeClr val="tx2"/>
                </a:solidFill>
              </a:rPr>
              <a:t> around the children being ‘Determined Detectives’ and displaying three big questions they want to answer. </a:t>
            </a:r>
            <a:endParaRPr sz="1200" dirty="0">
              <a:solidFill>
                <a:schemeClr val="tx2"/>
              </a:solidFill>
            </a:endParaRPr>
          </a:p>
          <a:p>
            <a:pPr marL="457200" lvl="0" indent="-304800" algn="l" rtl="0">
              <a:spcBef>
                <a:spcPts val="0"/>
              </a:spcBef>
              <a:spcAft>
                <a:spcPts val="0"/>
              </a:spcAft>
              <a:buClr>
                <a:schemeClr val="tx2"/>
              </a:buClr>
              <a:buSzPts val="1200"/>
              <a:buChar char="●"/>
            </a:pPr>
            <a:r>
              <a:rPr lang="en-GB" sz="1200" dirty="0">
                <a:solidFill>
                  <a:schemeClr val="tx2"/>
                </a:solidFill>
              </a:rPr>
              <a:t>There is an improvement in the pace of learning in contexts with each context running for 4-6 weeks.</a:t>
            </a:r>
            <a:endParaRPr sz="1200" dirty="0">
              <a:solidFill>
                <a:schemeClr val="tx2"/>
              </a:solidFill>
            </a:endParaRPr>
          </a:p>
          <a:p>
            <a:pPr marL="457200" lvl="0" indent="-304800" algn="l" rtl="0">
              <a:spcBef>
                <a:spcPts val="0"/>
              </a:spcBef>
              <a:spcAft>
                <a:spcPts val="0"/>
              </a:spcAft>
              <a:buClr>
                <a:schemeClr val="tx2"/>
              </a:buClr>
              <a:buSzPts val="1200"/>
              <a:buChar char="●"/>
            </a:pPr>
            <a:r>
              <a:rPr lang="en-GB" sz="1200" dirty="0">
                <a:solidFill>
                  <a:schemeClr val="tx2"/>
                </a:solidFill>
              </a:rPr>
              <a:t>Almost all teachers have introduced an assessment which checks the knowledge and understanding of the context meaning any misconceptions can be addressed before the end of the learning block.  </a:t>
            </a:r>
            <a:endParaRPr sz="1200" dirty="0">
              <a:solidFill>
                <a:schemeClr val="tx2"/>
              </a:solidFill>
            </a:endParaRPr>
          </a:p>
        </p:txBody>
      </p:sp>
      <p:pic>
        <p:nvPicPr>
          <p:cNvPr id="130" name="Google Shape;130;p22"/>
          <p:cNvPicPr preferRelativeResize="0"/>
          <p:nvPr/>
        </p:nvPicPr>
        <p:blipFill>
          <a:blip r:embed="rId3"/>
          <a:srcRect/>
          <a:stretch/>
        </p:blipFill>
        <p:spPr>
          <a:xfrm>
            <a:off x="7670273" y="0"/>
            <a:ext cx="1023727" cy="1397609"/>
          </a:xfrm>
          <a:prstGeom prst="rect">
            <a:avLst/>
          </a:prstGeom>
          <a:noFill/>
          <a:ln>
            <a:noFill/>
          </a:ln>
        </p:spPr>
      </p:pic>
      <p:pic>
        <p:nvPicPr>
          <p:cNvPr id="2" name="Google Shape;77;p14">
            <a:extLst>
              <a:ext uri="{FF2B5EF4-FFF2-40B4-BE49-F238E27FC236}">
                <a16:creationId xmlns:a16="http://schemas.microsoft.com/office/drawing/2014/main" id="{AB2329CC-9445-FCFF-4AE4-7BD8C98F2B4E}"/>
              </a:ext>
            </a:extLst>
          </p:cNvPr>
          <p:cNvPicPr preferRelativeResize="0"/>
          <p:nvPr/>
        </p:nvPicPr>
        <p:blipFill>
          <a:blip r:embed="rId4"/>
          <a:srcRect/>
          <a:stretch/>
        </p:blipFill>
        <p:spPr>
          <a:xfrm>
            <a:off x="8535783" y="4508067"/>
            <a:ext cx="531650" cy="531650"/>
          </a:xfrm>
          <a:prstGeom prst="rect">
            <a:avLst/>
          </a:prstGeom>
          <a:noFill/>
          <a:ln>
            <a:noFill/>
          </a:ln>
        </p:spPr>
      </p:pic>
      <p:sp>
        <p:nvSpPr>
          <p:cNvPr id="4" name="Rectangle: Single Corner Rounded 3">
            <a:extLst>
              <a:ext uri="{FF2B5EF4-FFF2-40B4-BE49-F238E27FC236}">
                <a16:creationId xmlns:a16="http://schemas.microsoft.com/office/drawing/2014/main" id="{54F208CA-C047-7E4D-1811-AE055F98EC79}"/>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6DA39D58-7545-B8CF-3986-4B6F06E0B905}"/>
              </a:ext>
            </a:extLst>
          </p:cNvPr>
          <p:cNvSpPr txBox="1">
            <a:spLocks/>
          </p:cNvSpPr>
          <p:nvPr/>
        </p:nvSpPr>
        <p:spPr>
          <a:xfrm>
            <a:off x="412825"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Progress with enquiry based learning</a:t>
            </a:r>
            <a:endParaRPr lang="en-GB"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05911" algn="l" rtl="0">
              <a:lnSpc>
                <a:spcPct val="95000"/>
              </a:lnSpc>
              <a:spcBef>
                <a:spcPts val="0"/>
              </a:spcBef>
              <a:spcAft>
                <a:spcPts val="0"/>
              </a:spcAft>
              <a:buClr>
                <a:schemeClr val="tx2"/>
              </a:buClr>
              <a:buSzPct val="200000"/>
              <a:buFont typeface="Arial" panose="020B0604020202020204" pitchFamily="34" charset="0"/>
              <a:buChar char="•"/>
            </a:pPr>
            <a:r>
              <a:rPr lang="en-GB" sz="1217" dirty="0">
                <a:solidFill>
                  <a:schemeClr val="tx2"/>
                </a:solidFill>
              </a:rPr>
              <a:t>We have successfully raised awareness of the key features of explicitly teaching the literacy of writing and almost all staff are able to participate in staff dialogue to a high professional standard during moderation sessions The describing bubble has been accepted by all staff as a fundamental tool to aid learners write independent descriptions and is being used by the majority of teachers to aid writing in other text types. </a:t>
            </a:r>
            <a:endParaRPr sz="1217" dirty="0">
              <a:solidFill>
                <a:schemeClr val="tx2"/>
              </a:solidFill>
            </a:endParaRPr>
          </a:p>
          <a:p>
            <a:pPr marL="285750" lvl="0" indent="-285750" algn="l" rtl="0">
              <a:lnSpc>
                <a:spcPct val="95000"/>
              </a:lnSpc>
              <a:spcBef>
                <a:spcPts val="0"/>
              </a:spcBef>
              <a:spcAft>
                <a:spcPts val="0"/>
              </a:spcAft>
              <a:buClr>
                <a:schemeClr val="tx2"/>
              </a:buClr>
              <a:buSzPct val="200000"/>
              <a:buFont typeface="Arial" panose="020B0604020202020204" pitchFamily="34" charset="0"/>
              <a:buChar char="•"/>
            </a:pPr>
            <a:endParaRPr sz="1217" dirty="0">
              <a:solidFill>
                <a:schemeClr val="tx2"/>
              </a:solidFill>
            </a:endParaRPr>
          </a:p>
          <a:p>
            <a:pPr marL="457200" lvl="0" indent="-305911" algn="l" rtl="0">
              <a:lnSpc>
                <a:spcPct val="80000"/>
              </a:lnSpc>
              <a:spcBef>
                <a:spcPts val="0"/>
              </a:spcBef>
              <a:spcAft>
                <a:spcPts val="0"/>
              </a:spcAft>
              <a:buClr>
                <a:schemeClr val="tx2"/>
              </a:buClr>
              <a:buSzPct val="200000"/>
              <a:buFont typeface="Arial" panose="020B0604020202020204" pitchFamily="34" charset="0"/>
              <a:buChar char="•"/>
            </a:pPr>
            <a:r>
              <a:rPr lang="en-GB" sz="1217" dirty="0">
                <a:solidFill>
                  <a:schemeClr val="tx2"/>
                </a:solidFill>
              </a:rPr>
              <a:t>All teachers have a basic understanding of how to model a writing lesson and have been given the opportunity to observe lessons delivered by more experienced practitioners.  Class visits demonstrate that most teachers effectively use the pedagogy of modelling at the beginning of a new text type and are able to identify next steps in the gradual release of responsibility to meet the needs of the learners.  Weekly overview planning shows that most teachers are able to describe the key features of the writing model and use this effectively to plan a series of lessons for each text type. </a:t>
            </a:r>
            <a:endParaRPr sz="1217" dirty="0">
              <a:solidFill>
                <a:schemeClr val="tx2"/>
              </a:solidFill>
            </a:endParaRPr>
          </a:p>
          <a:p>
            <a:pPr marL="285750" lvl="0" indent="-285750" algn="l" rtl="0">
              <a:lnSpc>
                <a:spcPct val="80000"/>
              </a:lnSpc>
              <a:spcBef>
                <a:spcPts val="0"/>
              </a:spcBef>
              <a:spcAft>
                <a:spcPts val="0"/>
              </a:spcAft>
              <a:buClr>
                <a:schemeClr val="tx2"/>
              </a:buClr>
              <a:buSzPct val="200000"/>
              <a:buFont typeface="Arial" panose="020B0604020202020204" pitchFamily="34" charset="0"/>
              <a:buChar char="•"/>
            </a:pPr>
            <a:endParaRPr sz="1217" dirty="0">
              <a:solidFill>
                <a:schemeClr val="tx2"/>
              </a:solidFill>
            </a:endParaRPr>
          </a:p>
          <a:p>
            <a:pPr marL="457200" lvl="0" indent="-305911" algn="l" rtl="0">
              <a:lnSpc>
                <a:spcPct val="80000"/>
              </a:lnSpc>
              <a:spcBef>
                <a:spcPts val="0"/>
              </a:spcBef>
              <a:spcAft>
                <a:spcPts val="0"/>
              </a:spcAft>
              <a:buClr>
                <a:schemeClr val="tx2"/>
              </a:buClr>
              <a:buSzPct val="200000"/>
              <a:buFont typeface="Arial" panose="020B0604020202020204" pitchFamily="34" charset="0"/>
              <a:buChar char="•"/>
            </a:pPr>
            <a:r>
              <a:rPr lang="en-GB" sz="1217" dirty="0">
                <a:solidFill>
                  <a:schemeClr val="tx2"/>
                </a:solidFill>
              </a:rPr>
              <a:t>Overall attainment in writing has increased to across the school to 86% with a poverty related attainment gap of -3%.</a:t>
            </a:r>
            <a:endParaRPr sz="1217" dirty="0">
              <a:solidFill>
                <a:schemeClr val="tx2"/>
              </a:solidFill>
            </a:endParaRPr>
          </a:p>
          <a:p>
            <a:pPr marL="285750" lvl="0" indent="-285750" algn="l" rtl="0">
              <a:lnSpc>
                <a:spcPct val="80000"/>
              </a:lnSpc>
              <a:spcBef>
                <a:spcPts val="0"/>
              </a:spcBef>
              <a:spcAft>
                <a:spcPts val="0"/>
              </a:spcAft>
              <a:buClr>
                <a:schemeClr val="tx2"/>
              </a:buClr>
              <a:buSzPct val="200000"/>
              <a:buFont typeface="Arial" panose="020B0604020202020204" pitchFamily="34" charset="0"/>
              <a:buChar char="•"/>
            </a:pPr>
            <a:endParaRPr sz="1217" dirty="0">
              <a:solidFill>
                <a:schemeClr val="tx2"/>
              </a:solidFill>
            </a:endParaRPr>
          </a:p>
          <a:p>
            <a:pPr marL="285750" lvl="0" indent="-285750" algn="l" rtl="0">
              <a:lnSpc>
                <a:spcPct val="80000"/>
              </a:lnSpc>
              <a:spcBef>
                <a:spcPts val="0"/>
              </a:spcBef>
              <a:spcAft>
                <a:spcPts val="0"/>
              </a:spcAft>
              <a:buClr>
                <a:schemeClr val="tx2"/>
              </a:buClr>
              <a:buSzPct val="200000"/>
              <a:buFont typeface="Arial" panose="020B0604020202020204" pitchFamily="34" charset="0"/>
              <a:buChar char="•"/>
            </a:pPr>
            <a:endParaRPr sz="1217" dirty="0">
              <a:solidFill>
                <a:schemeClr val="tx2"/>
              </a:solidFill>
            </a:endParaRPr>
          </a:p>
          <a:p>
            <a:pPr marL="0" lvl="0" indent="0" algn="l" rtl="0">
              <a:lnSpc>
                <a:spcPct val="95000"/>
              </a:lnSpc>
              <a:spcBef>
                <a:spcPts val="0"/>
              </a:spcBef>
              <a:spcAft>
                <a:spcPts val="1200"/>
              </a:spcAft>
              <a:buSzPts val="1018"/>
              <a:buNone/>
            </a:pPr>
            <a:endParaRPr sz="1665" dirty="0"/>
          </a:p>
        </p:txBody>
      </p:sp>
      <p:pic>
        <p:nvPicPr>
          <p:cNvPr id="2" name="Google Shape;77;p14">
            <a:extLst>
              <a:ext uri="{FF2B5EF4-FFF2-40B4-BE49-F238E27FC236}">
                <a16:creationId xmlns:a16="http://schemas.microsoft.com/office/drawing/2014/main" id="{42590A90-7D48-A44D-A668-5A0E7F1B5012}"/>
              </a:ext>
            </a:extLst>
          </p:cNvPr>
          <p:cNvPicPr preferRelativeResize="0"/>
          <p:nvPr/>
        </p:nvPicPr>
        <p:blipFill>
          <a:blip r:embed="rId3"/>
          <a:srcRect/>
          <a:stretch/>
        </p:blipFill>
        <p:spPr>
          <a:xfrm>
            <a:off x="8535783" y="4508067"/>
            <a:ext cx="531650" cy="531650"/>
          </a:xfrm>
          <a:prstGeom prst="rect">
            <a:avLst/>
          </a:prstGeom>
          <a:noFill/>
          <a:ln>
            <a:noFill/>
          </a:ln>
        </p:spPr>
      </p:pic>
      <p:pic>
        <p:nvPicPr>
          <p:cNvPr id="3" name="Google Shape;116;p20">
            <a:extLst>
              <a:ext uri="{FF2B5EF4-FFF2-40B4-BE49-F238E27FC236}">
                <a16:creationId xmlns:a16="http://schemas.microsoft.com/office/drawing/2014/main" id="{2C1CEC0D-F015-37D4-4BCA-2FBCEF10C9CF}"/>
              </a:ext>
            </a:extLst>
          </p:cNvPr>
          <p:cNvPicPr preferRelativeResize="0"/>
          <p:nvPr/>
        </p:nvPicPr>
        <p:blipFill rotWithShape="1">
          <a:blip r:embed="rId4"/>
          <a:srcRect t="15801" b="15801"/>
          <a:stretch/>
        </p:blipFill>
        <p:spPr>
          <a:xfrm>
            <a:off x="6689436" y="0"/>
            <a:ext cx="2454564" cy="1257476"/>
          </a:xfrm>
          <a:prstGeom prst="rect">
            <a:avLst/>
          </a:prstGeom>
          <a:noFill/>
          <a:ln>
            <a:noFill/>
          </a:ln>
        </p:spPr>
      </p:pic>
      <p:sp>
        <p:nvSpPr>
          <p:cNvPr id="4" name="Rectangle: Single Corner Rounded 3">
            <a:extLst>
              <a:ext uri="{FF2B5EF4-FFF2-40B4-BE49-F238E27FC236}">
                <a16:creationId xmlns:a16="http://schemas.microsoft.com/office/drawing/2014/main" id="{DB5C5A16-F848-570C-B7E1-48824107AABC}"/>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1EBCCFBF-3D0D-9A06-C645-16215300B693}"/>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Progress with writing</a:t>
            </a:r>
            <a:endParaRPr lang="en-GB"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4"/>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tx2"/>
              </a:buClr>
              <a:buSzPts val="1200"/>
              <a:buChar char="●"/>
            </a:pPr>
            <a:r>
              <a:rPr lang="en-GB" sz="1200" dirty="0">
                <a:solidFill>
                  <a:schemeClr val="tx2"/>
                </a:solidFill>
              </a:rPr>
              <a:t>All teachers have tracked pupil wellbeing and involvement using the Leuven Scale. This data has been monitored and universal and targeted support is provided to individuals with scores of 3 and below. There has been an improvement in pupil wellbeing, with the average well being score across the school increasing from 3.56 to 3.6. Although this increase is marginal, it indicates a positive trend in pupil wellbeing, demonstrating that targeted interventions and universal support strategies are beginning to take effect.. </a:t>
            </a:r>
            <a:endParaRPr sz="1200" dirty="0">
              <a:solidFill>
                <a:schemeClr val="tx2"/>
              </a:solidFill>
            </a:endParaRPr>
          </a:p>
          <a:p>
            <a:pPr marL="457200" lvl="0" indent="-304800" algn="l" rtl="0">
              <a:lnSpc>
                <a:spcPct val="115000"/>
              </a:lnSpc>
              <a:spcBef>
                <a:spcPts val="1200"/>
              </a:spcBef>
              <a:spcAft>
                <a:spcPts val="0"/>
              </a:spcAft>
              <a:buClr>
                <a:schemeClr val="tx2"/>
              </a:buClr>
              <a:buSzPts val="1200"/>
              <a:buChar char="●"/>
            </a:pPr>
            <a:r>
              <a:rPr lang="en-GB" sz="1200" dirty="0">
                <a:solidFill>
                  <a:schemeClr val="tx2"/>
                </a:solidFill>
              </a:rPr>
              <a:t>We implemented a 'Learning to Feel' Programme throughout the school and through each learning block we focused on a different emotion, linking it to real-life experiences for children. Teachers and support staff consistently used emotional vocabulary to help children understand and articulate their feelings. All staff have observed that most children can now accurately use this emotive vocabulary when describing their feelings and there has been a noticeable improvement in children's emotional resilience.</a:t>
            </a:r>
            <a:endParaRPr sz="1200" dirty="0">
              <a:solidFill>
                <a:schemeClr val="tx2"/>
              </a:solidFill>
            </a:endParaRPr>
          </a:p>
          <a:p>
            <a:pPr marL="457200" lvl="0" indent="0" algn="l" rtl="0">
              <a:spcBef>
                <a:spcPts val="1200"/>
              </a:spcBef>
              <a:spcAft>
                <a:spcPts val="1200"/>
              </a:spcAft>
              <a:buNone/>
            </a:pPr>
            <a:endParaRPr dirty="0"/>
          </a:p>
        </p:txBody>
      </p:sp>
      <p:pic>
        <p:nvPicPr>
          <p:cNvPr id="144" name="Google Shape;144;p24" title="File:Face-smile.svg - Wikipedia"/>
          <p:cNvPicPr preferRelativeResize="0"/>
          <p:nvPr/>
        </p:nvPicPr>
        <p:blipFill>
          <a:blip r:embed="rId3">
            <a:alphaModFix/>
          </a:blip>
          <a:stretch>
            <a:fillRect/>
          </a:stretch>
        </p:blipFill>
        <p:spPr>
          <a:xfrm>
            <a:off x="7450050" y="0"/>
            <a:ext cx="1426357" cy="1426357"/>
          </a:xfrm>
          <a:prstGeom prst="rect">
            <a:avLst/>
          </a:prstGeom>
          <a:noFill/>
          <a:ln>
            <a:noFill/>
          </a:ln>
        </p:spPr>
      </p:pic>
      <p:pic>
        <p:nvPicPr>
          <p:cNvPr id="2" name="Google Shape;77;p14">
            <a:extLst>
              <a:ext uri="{FF2B5EF4-FFF2-40B4-BE49-F238E27FC236}">
                <a16:creationId xmlns:a16="http://schemas.microsoft.com/office/drawing/2014/main" id="{2AF68779-F36A-B0CB-84D3-A9106EB5D23E}"/>
              </a:ext>
            </a:extLst>
          </p:cNvPr>
          <p:cNvPicPr preferRelativeResize="0"/>
          <p:nvPr/>
        </p:nvPicPr>
        <p:blipFill>
          <a:blip r:embed="rId4"/>
          <a:srcRect/>
          <a:stretch/>
        </p:blipFill>
        <p:spPr>
          <a:xfrm>
            <a:off x="8535783" y="4508067"/>
            <a:ext cx="531650" cy="531650"/>
          </a:xfrm>
          <a:prstGeom prst="rect">
            <a:avLst/>
          </a:prstGeom>
          <a:noFill/>
          <a:ln>
            <a:noFill/>
          </a:ln>
        </p:spPr>
      </p:pic>
      <p:sp>
        <p:nvSpPr>
          <p:cNvPr id="4" name="Rectangle: Single Corner Rounded 3">
            <a:extLst>
              <a:ext uri="{FF2B5EF4-FFF2-40B4-BE49-F238E27FC236}">
                <a16:creationId xmlns:a16="http://schemas.microsoft.com/office/drawing/2014/main" id="{06B245F2-482B-EF41-49C1-D297770E903C}"/>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0476DC28-67DD-ED8E-04D0-6ABE0190BA5E}"/>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Progress with wellbeing</a:t>
            </a:r>
            <a:endParaRPr lang="en-GB"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5"/>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04800" algn="l" rtl="0">
              <a:lnSpc>
                <a:spcPct val="115000"/>
              </a:lnSpc>
              <a:spcBef>
                <a:spcPts val="1200"/>
              </a:spcBef>
              <a:spcAft>
                <a:spcPts val="0"/>
              </a:spcAft>
              <a:buClr>
                <a:schemeClr val="tx2"/>
              </a:buClr>
              <a:buSzPts val="1200"/>
              <a:buChar char="●"/>
            </a:pPr>
            <a:r>
              <a:rPr lang="en-GB" sz="1200" dirty="0">
                <a:solidFill>
                  <a:schemeClr val="tx2"/>
                </a:solidFill>
              </a:rPr>
              <a:t>All classes have experienced lessons to promote a growth mindset and teachers have reported that these lessons have been effective, noting that pupils have engaged deeply with the content. Most children can now apply the vocabulary and approaches learned in various contexts of their learning, demonstrating the positive impact of this initiative. </a:t>
            </a:r>
            <a:endParaRPr sz="1200" dirty="0">
              <a:solidFill>
                <a:schemeClr val="tx2"/>
              </a:solidFill>
            </a:endParaRPr>
          </a:p>
          <a:p>
            <a:pPr marL="457200" lvl="0" indent="-304800" algn="l" rtl="0">
              <a:lnSpc>
                <a:spcPct val="115000"/>
              </a:lnSpc>
              <a:spcBef>
                <a:spcPts val="0"/>
              </a:spcBef>
              <a:spcAft>
                <a:spcPts val="0"/>
              </a:spcAft>
              <a:buClr>
                <a:schemeClr val="tx2"/>
              </a:buClr>
              <a:buSzPts val="1200"/>
              <a:buChar char="●"/>
            </a:pPr>
            <a:r>
              <a:rPr lang="en-GB" sz="1200" dirty="0">
                <a:solidFill>
                  <a:schemeClr val="tx2"/>
                </a:solidFill>
              </a:rPr>
              <a:t>All pupils in P4-7 have participated in Junior Activities for Schools Award. These activities, designed to enhance life and work skills, have effectively utilised both indoor and outdoor school spaces. Teachers have observed a high level of engagement, with almost all children participating enthusiastically in each activity. Additionally, there has been some improvement in peer relationships and collaboration among pupils. </a:t>
            </a:r>
            <a:endParaRPr sz="1200" dirty="0">
              <a:solidFill>
                <a:schemeClr val="tx2"/>
              </a:solidFill>
            </a:endParaRPr>
          </a:p>
          <a:p>
            <a:pPr marL="0" lvl="0" indent="0" algn="l" rtl="0">
              <a:lnSpc>
                <a:spcPct val="115000"/>
              </a:lnSpc>
              <a:spcBef>
                <a:spcPts val="1200"/>
              </a:spcBef>
              <a:spcAft>
                <a:spcPts val="0"/>
              </a:spcAft>
              <a:buNone/>
            </a:pPr>
            <a:endParaRPr sz="1000" dirty="0">
              <a:solidFill>
                <a:schemeClr val="dk2"/>
              </a:solidFill>
              <a:latin typeface="Arial"/>
              <a:ea typeface="Arial"/>
              <a:cs typeface="Arial"/>
              <a:sym typeface="Arial"/>
            </a:endParaRPr>
          </a:p>
          <a:p>
            <a:pPr marL="914400" lvl="0" indent="0" algn="l" rtl="0">
              <a:spcBef>
                <a:spcPts val="1200"/>
              </a:spcBef>
              <a:spcAft>
                <a:spcPts val="1200"/>
              </a:spcAft>
              <a:buNone/>
            </a:pPr>
            <a:endParaRPr dirty="0"/>
          </a:p>
        </p:txBody>
      </p:sp>
      <p:pic>
        <p:nvPicPr>
          <p:cNvPr id="2" name="Google Shape;77;p14">
            <a:extLst>
              <a:ext uri="{FF2B5EF4-FFF2-40B4-BE49-F238E27FC236}">
                <a16:creationId xmlns:a16="http://schemas.microsoft.com/office/drawing/2014/main" id="{D7334B81-E7BE-7CAE-1CA1-E7361DE99201}"/>
              </a:ext>
            </a:extLst>
          </p:cNvPr>
          <p:cNvPicPr preferRelativeResize="0"/>
          <p:nvPr/>
        </p:nvPicPr>
        <p:blipFill>
          <a:blip r:embed="rId3"/>
          <a:srcRect/>
          <a:stretch/>
        </p:blipFill>
        <p:spPr>
          <a:xfrm>
            <a:off x="8535783" y="4508067"/>
            <a:ext cx="531650" cy="531650"/>
          </a:xfrm>
          <a:prstGeom prst="rect">
            <a:avLst/>
          </a:prstGeom>
          <a:noFill/>
          <a:ln>
            <a:noFill/>
          </a:ln>
        </p:spPr>
      </p:pic>
      <p:pic>
        <p:nvPicPr>
          <p:cNvPr id="8" name="Google Shape;144;p24" title="File:Face-smile.svg - Wikipedia">
            <a:extLst>
              <a:ext uri="{FF2B5EF4-FFF2-40B4-BE49-F238E27FC236}">
                <a16:creationId xmlns:a16="http://schemas.microsoft.com/office/drawing/2014/main" id="{E2CC0B1C-C4C8-D35C-7557-0F9D8868F67E}"/>
              </a:ext>
            </a:extLst>
          </p:cNvPr>
          <p:cNvPicPr preferRelativeResize="0"/>
          <p:nvPr/>
        </p:nvPicPr>
        <p:blipFill>
          <a:blip r:embed="rId4">
            <a:alphaModFix/>
          </a:blip>
          <a:stretch>
            <a:fillRect/>
          </a:stretch>
        </p:blipFill>
        <p:spPr>
          <a:xfrm>
            <a:off x="7450050" y="0"/>
            <a:ext cx="1426357" cy="1426357"/>
          </a:xfrm>
          <a:prstGeom prst="rect">
            <a:avLst/>
          </a:prstGeom>
          <a:noFill/>
          <a:ln>
            <a:noFill/>
          </a:ln>
        </p:spPr>
      </p:pic>
      <p:sp>
        <p:nvSpPr>
          <p:cNvPr id="9" name="Rectangle: Single Corner Rounded 8">
            <a:extLst>
              <a:ext uri="{FF2B5EF4-FFF2-40B4-BE49-F238E27FC236}">
                <a16:creationId xmlns:a16="http://schemas.microsoft.com/office/drawing/2014/main" id="{FC40AB4F-C87D-DFBC-E63B-54E9A3F7EDA8}"/>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114;p20">
            <a:extLst>
              <a:ext uri="{FF2B5EF4-FFF2-40B4-BE49-F238E27FC236}">
                <a16:creationId xmlns:a16="http://schemas.microsoft.com/office/drawing/2014/main" id="{BDB32AE2-1CAD-F353-C3A2-BC26C981F384}"/>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Progress with wellbeing</a:t>
            </a:r>
            <a:endParaRPr lang="en-GB"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6"/>
          <p:cNvSpPr txBox="1">
            <a:spLocks noGrp="1"/>
          </p:cNvSpPr>
          <p:nvPr>
            <p:ph type="body" idx="1"/>
          </p:nvPr>
        </p:nvSpPr>
        <p:spPr>
          <a:prstGeom prst="rect">
            <a:avLst/>
          </a:prstGeom>
        </p:spPr>
        <p:txBody>
          <a:bodyPr spcFirstLastPara="1" wrap="square" lIns="91425" tIns="91425" rIns="91425" bIns="91425" anchor="t" anchorCtr="0">
            <a:normAutofit fontScale="25000" lnSpcReduction="20000"/>
          </a:bodyPr>
          <a:lstStyle/>
          <a:p>
            <a:pPr marL="457200" lvl="0" indent="-303926" algn="l" rtl="0">
              <a:lnSpc>
                <a:spcPct val="115000"/>
              </a:lnSpc>
              <a:spcBef>
                <a:spcPts val="1200"/>
              </a:spcBef>
              <a:spcAft>
                <a:spcPts val="0"/>
              </a:spcAft>
              <a:buClr>
                <a:schemeClr val="tx2"/>
              </a:buClr>
              <a:buSzPct val="100000"/>
              <a:buChar char="●"/>
            </a:pPr>
            <a:r>
              <a:rPr lang="en-GB" sz="5600" dirty="0">
                <a:solidFill>
                  <a:schemeClr val="tx2"/>
                </a:solidFill>
              </a:rPr>
              <a:t>We implemented several measures to support children to come to school ready to learn. These measures included promoting the breakfast club to ensure students start their day with a nutritious meal, providing all required stationery, offering access to spare school uniforms and PE kits, ensuring the availability of comfort and hygiene products, supplying healthy snacks, and introducing a soft start to the school day.</a:t>
            </a:r>
          </a:p>
          <a:p>
            <a:pPr marL="457200" lvl="0" indent="-303926" algn="l" rtl="0">
              <a:lnSpc>
                <a:spcPct val="115000"/>
              </a:lnSpc>
              <a:spcBef>
                <a:spcPts val="1200"/>
              </a:spcBef>
              <a:spcAft>
                <a:spcPts val="0"/>
              </a:spcAft>
              <a:buClr>
                <a:schemeClr val="tx2"/>
              </a:buClr>
              <a:buSzPct val="100000"/>
              <a:buChar char="●"/>
            </a:pPr>
            <a:r>
              <a:rPr lang="en-GB" sz="5600" dirty="0">
                <a:solidFill>
                  <a:schemeClr val="tx2"/>
                </a:solidFill>
              </a:rPr>
              <a:t>Class teachers have observed that pupils who require this additional support have significantly benefited from these initiatives. These efforts have led to improvements in school attendance, engagement, involvement in learning, and overall wellbeing for targeted pupils. Recognizing the success of these measures, the school aims to revise breakfast club activities and guidelines to encourage more children to attend. This initiative will be communicated to the entire school community, with increased engagement with targeted pupils. We also plan to incorporate pupil feedback to improve the breakfast club experience.</a:t>
            </a:r>
            <a:endParaRPr sz="5600" dirty="0">
              <a:solidFill>
                <a:schemeClr val="tx2"/>
              </a:solidFill>
            </a:endParaRPr>
          </a:p>
          <a:p>
            <a:pPr marL="457200" lvl="0" indent="0" algn="l" rtl="0">
              <a:lnSpc>
                <a:spcPct val="115000"/>
              </a:lnSpc>
              <a:spcBef>
                <a:spcPts val="1200"/>
              </a:spcBef>
              <a:spcAft>
                <a:spcPts val="0"/>
              </a:spcAft>
              <a:buNone/>
            </a:pPr>
            <a:endParaRPr sz="1000" dirty="0">
              <a:solidFill>
                <a:schemeClr val="dk2"/>
              </a:solidFill>
              <a:latin typeface="Arial"/>
              <a:ea typeface="Arial"/>
              <a:cs typeface="Arial"/>
              <a:sym typeface="Arial"/>
            </a:endParaRPr>
          </a:p>
          <a:p>
            <a:pPr marL="914400" lvl="0" indent="0" algn="l" rtl="0">
              <a:spcBef>
                <a:spcPts val="1200"/>
              </a:spcBef>
              <a:spcAft>
                <a:spcPts val="1200"/>
              </a:spcAft>
              <a:buNone/>
            </a:pPr>
            <a:endParaRPr dirty="0"/>
          </a:p>
        </p:txBody>
      </p:sp>
      <p:pic>
        <p:nvPicPr>
          <p:cNvPr id="2" name="Google Shape;77;p14">
            <a:extLst>
              <a:ext uri="{FF2B5EF4-FFF2-40B4-BE49-F238E27FC236}">
                <a16:creationId xmlns:a16="http://schemas.microsoft.com/office/drawing/2014/main" id="{D780ABFA-5934-0AC1-2602-3A8923C91356}"/>
              </a:ext>
            </a:extLst>
          </p:cNvPr>
          <p:cNvPicPr preferRelativeResize="0"/>
          <p:nvPr/>
        </p:nvPicPr>
        <p:blipFill>
          <a:blip r:embed="rId3"/>
          <a:srcRect/>
          <a:stretch/>
        </p:blipFill>
        <p:spPr>
          <a:xfrm>
            <a:off x="8535783" y="4508067"/>
            <a:ext cx="531650" cy="531650"/>
          </a:xfrm>
          <a:prstGeom prst="rect">
            <a:avLst/>
          </a:prstGeom>
          <a:noFill/>
          <a:ln>
            <a:noFill/>
          </a:ln>
        </p:spPr>
      </p:pic>
      <p:pic>
        <p:nvPicPr>
          <p:cNvPr id="8" name="Google Shape;144;p24" title="File:Face-smile.svg - Wikipedia">
            <a:extLst>
              <a:ext uri="{FF2B5EF4-FFF2-40B4-BE49-F238E27FC236}">
                <a16:creationId xmlns:a16="http://schemas.microsoft.com/office/drawing/2014/main" id="{7AFA5F99-C443-11F0-BBD2-1210C20E6BD0}"/>
              </a:ext>
            </a:extLst>
          </p:cNvPr>
          <p:cNvPicPr preferRelativeResize="0"/>
          <p:nvPr/>
        </p:nvPicPr>
        <p:blipFill>
          <a:blip r:embed="rId4">
            <a:alphaModFix/>
          </a:blip>
          <a:stretch>
            <a:fillRect/>
          </a:stretch>
        </p:blipFill>
        <p:spPr>
          <a:xfrm>
            <a:off x="7450050" y="0"/>
            <a:ext cx="1426357" cy="1426357"/>
          </a:xfrm>
          <a:prstGeom prst="rect">
            <a:avLst/>
          </a:prstGeom>
          <a:noFill/>
          <a:ln>
            <a:noFill/>
          </a:ln>
        </p:spPr>
      </p:pic>
      <p:sp>
        <p:nvSpPr>
          <p:cNvPr id="9" name="Rectangle: Single Corner Rounded 8">
            <a:extLst>
              <a:ext uri="{FF2B5EF4-FFF2-40B4-BE49-F238E27FC236}">
                <a16:creationId xmlns:a16="http://schemas.microsoft.com/office/drawing/2014/main" id="{93B9FB5A-F213-9015-BBC0-3019D6E6B56D}"/>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114;p20">
            <a:extLst>
              <a:ext uri="{FF2B5EF4-FFF2-40B4-BE49-F238E27FC236}">
                <a16:creationId xmlns:a16="http://schemas.microsoft.com/office/drawing/2014/main" id="{9FF5910B-FF15-7E68-7A72-22055854809C}"/>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Progress with wellbeing</a:t>
            </a:r>
            <a:endParaRPr lang="en-GB"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7"/>
          <p:cNvSpPr txBox="1">
            <a:spLocks noGrp="1"/>
          </p:cNvSpPr>
          <p:nvPr>
            <p:ph type="body" idx="1"/>
          </p:nvPr>
        </p:nvSpPr>
        <p:spPr>
          <a:xfrm>
            <a:off x="460950" y="2063353"/>
            <a:ext cx="8222100" cy="27102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chemeClr val="tx2"/>
              </a:buClr>
              <a:buSzPts val="1200"/>
              <a:buChar char="●"/>
            </a:pPr>
            <a:r>
              <a:rPr lang="en-GB" sz="1400" dirty="0">
                <a:solidFill>
                  <a:schemeClr val="tx2"/>
                </a:solidFill>
              </a:rPr>
              <a:t>This year we have identified a mentor who successfully analysed staff confidence and skills and used the information to plan a professional learning programme for the year.</a:t>
            </a:r>
            <a:endParaRPr sz="1400" dirty="0">
              <a:solidFill>
                <a:schemeClr val="tx2"/>
              </a:solidFill>
            </a:endParaRPr>
          </a:p>
          <a:p>
            <a:pPr marL="457200" lvl="0" indent="-304800" algn="l" rtl="0">
              <a:spcBef>
                <a:spcPts val="0"/>
              </a:spcBef>
              <a:spcAft>
                <a:spcPts val="0"/>
              </a:spcAft>
              <a:buClr>
                <a:schemeClr val="tx2"/>
              </a:buClr>
              <a:buSzPts val="1200"/>
              <a:buChar char="●"/>
            </a:pPr>
            <a:r>
              <a:rPr lang="en-GB" sz="1400" dirty="0">
                <a:solidFill>
                  <a:schemeClr val="tx2"/>
                </a:solidFill>
              </a:rPr>
              <a:t>Class teachers are now more confident in planning and delivering science lessons as a result of the mentor providing support through demonstration lessons, team teaching and classroom observations. </a:t>
            </a:r>
            <a:endParaRPr sz="1400" dirty="0">
              <a:solidFill>
                <a:schemeClr val="tx2"/>
              </a:solidFill>
            </a:endParaRPr>
          </a:p>
          <a:p>
            <a:pPr marL="457200" lvl="0" indent="-304800" algn="l" rtl="0">
              <a:spcBef>
                <a:spcPts val="0"/>
              </a:spcBef>
              <a:spcAft>
                <a:spcPts val="0"/>
              </a:spcAft>
              <a:buClr>
                <a:schemeClr val="tx2"/>
              </a:buClr>
              <a:buSzPts val="1200"/>
              <a:buChar char="●"/>
            </a:pPr>
            <a:r>
              <a:rPr lang="en-GB" sz="1400" dirty="0">
                <a:solidFill>
                  <a:schemeClr val="tx2"/>
                </a:solidFill>
              </a:rPr>
              <a:t>Valuable relationships have been built with staff within the learning community between </a:t>
            </a:r>
            <a:r>
              <a:rPr lang="en-GB" sz="1400" dirty="0" err="1">
                <a:solidFill>
                  <a:schemeClr val="tx2"/>
                </a:solidFill>
              </a:rPr>
              <a:t>heateachers</a:t>
            </a:r>
            <a:r>
              <a:rPr lang="en-GB" sz="1400" dirty="0">
                <a:solidFill>
                  <a:schemeClr val="tx2"/>
                </a:solidFill>
              </a:rPr>
              <a:t> and between mentors who network regularly and support each other. </a:t>
            </a:r>
            <a:endParaRPr sz="1400" dirty="0">
              <a:solidFill>
                <a:schemeClr val="tx2"/>
              </a:solidFill>
            </a:endParaRPr>
          </a:p>
          <a:p>
            <a:pPr marL="457200" lvl="0" indent="-304800" algn="l" rtl="0">
              <a:spcBef>
                <a:spcPts val="0"/>
              </a:spcBef>
              <a:spcAft>
                <a:spcPts val="0"/>
              </a:spcAft>
              <a:buClr>
                <a:schemeClr val="tx2"/>
              </a:buClr>
              <a:buSzPts val="1200"/>
              <a:buChar char="●"/>
            </a:pPr>
            <a:r>
              <a:rPr lang="en-GB" sz="1400" dirty="0">
                <a:solidFill>
                  <a:schemeClr val="tx2"/>
                </a:solidFill>
              </a:rPr>
              <a:t>Gender bias has been explored in a variety of ways including lessons and assemblies and resources have been purchased to support this. Most children and all staff are now aware that all genres can choose to follow any career path they wish. </a:t>
            </a:r>
            <a:endParaRPr sz="1400" dirty="0">
              <a:solidFill>
                <a:schemeClr val="tx2"/>
              </a:solidFill>
            </a:endParaRPr>
          </a:p>
        </p:txBody>
      </p:sp>
      <p:pic>
        <p:nvPicPr>
          <p:cNvPr id="2" name="Google Shape;77;p14">
            <a:extLst>
              <a:ext uri="{FF2B5EF4-FFF2-40B4-BE49-F238E27FC236}">
                <a16:creationId xmlns:a16="http://schemas.microsoft.com/office/drawing/2014/main" id="{64373163-9FF3-7B12-DB9C-C92CCEBE8A23}"/>
              </a:ext>
            </a:extLst>
          </p:cNvPr>
          <p:cNvPicPr preferRelativeResize="0"/>
          <p:nvPr/>
        </p:nvPicPr>
        <p:blipFill>
          <a:blip r:embed="rId3"/>
          <a:srcRect/>
          <a:stretch/>
        </p:blipFill>
        <p:spPr>
          <a:xfrm>
            <a:off x="8535783" y="4508067"/>
            <a:ext cx="531650" cy="531650"/>
          </a:xfrm>
          <a:prstGeom prst="rect">
            <a:avLst/>
          </a:prstGeom>
          <a:noFill/>
          <a:ln>
            <a:noFill/>
          </a:ln>
        </p:spPr>
      </p:pic>
      <p:sp>
        <p:nvSpPr>
          <p:cNvPr id="4" name="Rectangle: Single Corner Rounded 3">
            <a:extLst>
              <a:ext uri="{FF2B5EF4-FFF2-40B4-BE49-F238E27FC236}">
                <a16:creationId xmlns:a16="http://schemas.microsoft.com/office/drawing/2014/main" id="{B07AC6FF-E9DD-05AE-D777-76F6965F076D}"/>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B97C9775-71F0-DECC-45E2-72B8D30FE192}"/>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Progress with Sciences</a:t>
            </a:r>
            <a:endParaRPr lang="en-GB"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8"/>
          <p:cNvSpPr txBox="1">
            <a:spLocks noGrp="1"/>
          </p:cNvSpPr>
          <p:nvPr>
            <p:ph type="body" idx="1"/>
          </p:nvPr>
        </p:nvSpPr>
        <p:spPr>
          <a:xfrm>
            <a:off x="471900" y="1919075"/>
            <a:ext cx="8222100" cy="28593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tx2"/>
              </a:buClr>
              <a:buSzPts val="1200"/>
              <a:buChar char="●"/>
            </a:pPr>
            <a:r>
              <a:rPr lang="en-GB" sz="1200" dirty="0">
                <a:solidFill>
                  <a:schemeClr val="tx2"/>
                </a:solidFill>
              </a:rPr>
              <a:t>We implemented several measures to support children to come to school ready to learn. These measures included promoting the breakfast club to ensure a positive start to the day with a nutritious meal, providing all required stationery, offering access to spare school uniforms and PE kits, ensuring the availability of comfort and hygiene products, supplying healthy snacks, and introducing a soft start to the school day.  Additionally, individual pupils have adapted timetables throughout the day to assist with transitions. These measures have greatly benefited targeted pupils, improving their attendance at school and in class.</a:t>
            </a:r>
            <a:endParaRPr sz="1200" dirty="0">
              <a:solidFill>
                <a:schemeClr val="tx2"/>
              </a:solidFill>
            </a:endParaRPr>
          </a:p>
          <a:p>
            <a:pPr marL="457200" lvl="0" indent="-304800" algn="l" rtl="0">
              <a:lnSpc>
                <a:spcPct val="115000"/>
              </a:lnSpc>
              <a:spcBef>
                <a:spcPts val="1200"/>
              </a:spcBef>
              <a:spcAft>
                <a:spcPts val="0"/>
              </a:spcAft>
              <a:buClr>
                <a:schemeClr val="tx2"/>
              </a:buClr>
              <a:buSzPts val="1200"/>
              <a:buChar char="●"/>
            </a:pPr>
            <a:r>
              <a:rPr lang="en-GB" sz="1200" dirty="0">
                <a:solidFill>
                  <a:schemeClr val="tx2"/>
                </a:solidFill>
              </a:rPr>
              <a:t>Targeted support has led to increased Leuven scale scores, reflecting their enhanced engagement and ability to focus during learning. The nurture space in our school will continue to be available next academic session, ensuring ongoing support as needed. </a:t>
            </a:r>
            <a:r>
              <a:rPr lang="en-GB" sz="1200" dirty="0">
                <a:solidFill>
                  <a:schemeClr val="tx2"/>
                </a:solidFill>
                <a:latin typeface="Arial"/>
                <a:ea typeface="Arial"/>
                <a:cs typeface="Arial"/>
                <a:sym typeface="Arial"/>
              </a:rPr>
              <a:t>Targeted children identified for nurture show improved wellbeing, reduced barriers to learning, and can sustain longer periods in their mainstream classes. </a:t>
            </a:r>
            <a:endParaRPr sz="1200" dirty="0">
              <a:solidFill>
                <a:schemeClr val="tx2"/>
              </a:solidFill>
            </a:endParaRPr>
          </a:p>
          <a:p>
            <a:pPr marL="457200" lvl="0" indent="0" algn="l" rtl="0">
              <a:lnSpc>
                <a:spcPct val="115000"/>
              </a:lnSpc>
              <a:spcBef>
                <a:spcPts val="1200"/>
              </a:spcBef>
              <a:spcAft>
                <a:spcPts val="1200"/>
              </a:spcAft>
              <a:buNone/>
            </a:pPr>
            <a:endParaRPr sz="1000" dirty="0">
              <a:solidFill>
                <a:schemeClr val="dk2"/>
              </a:solidFill>
              <a:latin typeface="Arial"/>
              <a:ea typeface="Arial"/>
              <a:cs typeface="Arial"/>
              <a:sym typeface="Arial"/>
            </a:endParaRPr>
          </a:p>
        </p:txBody>
      </p:sp>
      <p:pic>
        <p:nvPicPr>
          <p:cNvPr id="2" name="Google Shape;77;p14">
            <a:extLst>
              <a:ext uri="{FF2B5EF4-FFF2-40B4-BE49-F238E27FC236}">
                <a16:creationId xmlns:a16="http://schemas.microsoft.com/office/drawing/2014/main" id="{C22DB235-ACE2-67AE-5C84-9CF357FF0C62}"/>
              </a:ext>
            </a:extLst>
          </p:cNvPr>
          <p:cNvPicPr preferRelativeResize="0"/>
          <p:nvPr/>
        </p:nvPicPr>
        <p:blipFill>
          <a:blip r:embed="rId3"/>
          <a:srcRect/>
          <a:stretch/>
        </p:blipFill>
        <p:spPr>
          <a:xfrm>
            <a:off x="8535783" y="4508067"/>
            <a:ext cx="531650" cy="531650"/>
          </a:xfrm>
          <a:prstGeom prst="rect">
            <a:avLst/>
          </a:prstGeom>
          <a:noFill/>
          <a:ln>
            <a:noFill/>
          </a:ln>
        </p:spPr>
      </p:pic>
      <p:sp>
        <p:nvSpPr>
          <p:cNvPr id="4" name="Rectangle: Single Corner Rounded 3">
            <a:extLst>
              <a:ext uri="{FF2B5EF4-FFF2-40B4-BE49-F238E27FC236}">
                <a16:creationId xmlns:a16="http://schemas.microsoft.com/office/drawing/2014/main" id="{71B1D9A8-DB7F-F577-AC9A-17A1D6C8FEEF}"/>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F4057967-A9F9-B627-A047-03834535E3C2}"/>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Excellence and equity report </a:t>
            </a:r>
            <a:endParaRPr lang="en-GB"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29"/>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04800" algn="l" rtl="0">
              <a:lnSpc>
                <a:spcPct val="95000"/>
              </a:lnSpc>
              <a:spcBef>
                <a:spcPts val="1200"/>
              </a:spcBef>
              <a:spcAft>
                <a:spcPts val="0"/>
              </a:spcAft>
              <a:buClr>
                <a:schemeClr val="dk2"/>
              </a:buClr>
              <a:buSzPts val="1200"/>
              <a:buChar char="●"/>
            </a:pPr>
            <a:r>
              <a:rPr lang="en-GB" sz="1200">
                <a:solidFill>
                  <a:schemeClr val="dk2"/>
                </a:solidFill>
              </a:rPr>
              <a:t>In numeracy and mathematics, 11 out of 13 targeted children are developing in most taught concepts and skills, with the remaining pupils making good progress and no longer requiring significant support and additional support and interventions have been implemented to address the needs of the other children. The gap analysis in numeracy has now decreased to -7% (figure based on the attainment of the current P2, P5 &amp; S1)</a:t>
            </a:r>
            <a:endParaRPr sz="1200">
              <a:solidFill>
                <a:schemeClr val="dk2"/>
              </a:solidFill>
            </a:endParaRPr>
          </a:p>
          <a:p>
            <a:pPr marL="457200" lvl="0" indent="-304800" algn="l" rtl="0">
              <a:lnSpc>
                <a:spcPct val="95000"/>
              </a:lnSpc>
              <a:spcBef>
                <a:spcPts val="1200"/>
              </a:spcBef>
              <a:spcAft>
                <a:spcPts val="0"/>
              </a:spcAft>
              <a:buClr>
                <a:schemeClr val="dk2"/>
              </a:buClr>
              <a:buSzPts val="1200"/>
              <a:buChar char="●"/>
            </a:pPr>
            <a:r>
              <a:rPr lang="en-GB" sz="1200">
                <a:solidFill>
                  <a:schemeClr val="dk2"/>
                </a:solidFill>
              </a:rPr>
              <a:t>In Literacy, we identified 20 children who could potentially be making very good progress in literacy, developing in most taught areas. We are pleased to report that 19 out of 20 of these pupils achieved this and no longer require significant support in this area. There is now no poverty related attainment gap in reading, writing nor listening and talking (based on the attainment of the current P2, P5 &amp; S1). </a:t>
            </a:r>
            <a:endParaRPr sz="1200">
              <a:solidFill>
                <a:schemeClr val="dk2"/>
              </a:solidFill>
            </a:endParaRPr>
          </a:p>
          <a:p>
            <a:pPr marL="457200" lvl="0" indent="-304800" algn="l" rtl="0">
              <a:lnSpc>
                <a:spcPct val="75000"/>
              </a:lnSpc>
              <a:spcBef>
                <a:spcPts val="1200"/>
              </a:spcBef>
              <a:spcAft>
                <a:spcPts val="0"/>
              </a:spcAft>
              <a:buClr>
                <a:schemeClr val="dk2"/>
              </a:buClr>
              <a:buSzPts val="1200"/>
              <a:buChar char="●"/>
            </a:pPr>
            <a:r>
              <a:rPr lang="en-GB" sz="1200">
                <a:solidFill>
                  <a:schemeClr val="dk2"/>
                </a:solidFill>
              </a:rPr>
              <a:t>The implementation of Play Pedagogy in P1 has had a significant effect on the levels of engagement and enthusiasm for learning in our targeted pupils and  almost all now have very good social interactions with their peers and adults and this has had a positive effect on their learning. Pupils are confident to seek support from peers or adults when needed.</a:t>
            </a:r>
            <a:endParaRPr sz="1200">
              <a:solidFill>
                <a:schemeClr val="dk2"/>
              </a:solidFill>
            </a:endParaRPr>
          </a:p>
        </p:txBody>
      </p:sp>
      <p:pic>
        <p:nvPicPr>
          <p:cNvPr id="2" name="Google Shape;77;p14">
            <a:extLst>
              <a:ext uri="{FF2B5EF4-FFF2-40B4-BE49-F238E27FC236}">
                <a16:creationId xmlns:a16="http://schemas.microsoft.com/office/drawing/2014/main" id="{FDD8381D-46DD-F132-756E-539845D68386}"/>
              </a:ext>
            </a:extLst>
          </p:cNvPr>
          <p:cNvPicPr preferRelativeResize="0"/>
          <p:nvPr/>
        </p:nvPicPr>
        <p:blipFill>
          <a:blip r:embed="rId3"/>
          <a:srcRect/>
          <a:stretch/>
        </p:blipFill>
        <p:spPr>
          <a:xfrm>
            <a:off x="8535783" y="4508067"/>
            <a:ext cx="531650" cy="531650"/>
          </a:xfrm>
          <a:prstGeom prst="rect">
            <a:avLst/>
          </a:prstGeom>
          <a:noFill/>
          <a:ln>
            <a:noFill/>
          </a:ln>
        </p:spPr>
      </p:pic>
      <p:sp>
        <p:nvSpPr>
          <p:cNvPr id="4" name="Rectangle: Single Corner Rounded 3">
            <a:extLst>
              <a:ext uri="{FF2B5EF4-FFF2-40B4-BE49-F238E27FC236}">
                <a16:creationId xmlns:a16="http://schemas.microsoft.com/office/drawing/2014/main" id="{B4C3A27C-AEE5-2CEB-B440-8B321B8A49F4}"/>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CC8A1A88-7E18-DC22-3182-A870C4A48219}"/>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Excellence and equity report </a:t>
            </a:r>
            <a:endParaRPr lang="en-GB"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05000"/>
              </a:lnSpc>
              <a:spcBef>
                <a:spcPts val="1200"/>
              </a:spcBef>
              <a:spcAft>
                <a:spcPts val="0"/>
              </a:spcAft>
              <a:buSzPts val="688"/>
              <a:buNone/>
            </a:pPr>
            <a:r>
              <a:rPr lang="en-GB" sz="1262" dirty="0">
                <a:solidFill>
                  <a:schemeClr val="dk2"/>
                </a:solidFill>
              </a:rPr>
              <a:t>Our eff</a:t>
            </a:r>
            <a:r>
              <a:rPr lang="en-GB" sz="1262" dirty="0">
                <a:solidFill>
                  <a:schemeClr val="tx2"/>
                </a:solidFill>
              </a:rPr>
              <a:t>ort</a:t>
            </a:r>
            <a:r>
              <a:rPr lang="en-GB" sz="1262" dirty="0">
                <a:solidFill>
                  <a:schemeClr val="dk2"/>
                </a:solidFill>
              </a:rPr>
              <a:t>s to improve attendance also showed promising results. There was noticeable improvement, with all seven pupils increasing their attendance from the previous year's figures, showing gains ranging from 2% to 14%. This improvement can be attributed to several key factors. </a:t>
            </a:r>
            <a:endParaRPr sz="1262" dirty="0">
              <a:solidFill>
                <a:schemeClr val="dk2"/>
              </a:solidFill>
            </a:endParaRPr>
          </a:p>
          <a:p>
            <a:pPr marL="457200" lvl="0" indent="-308768" algn="l" rtl="0">
              <a:lnSpc>
                <a:spcPct val="105000"/>
              </a:lnSpc>
              <a:spcBef>
                <a:spcPts val="1200"/>
              </a:spcBef>
              <a:spcAft>
                <a:spcPts val="0"/>
              </a:spcAft>
              <a:buClr>
                <a:schemeClr val="dk2"/>
              </a:buClr>
              <a:buSzPts val="1263"/>
              <a:buChar char="●"/>
            </a:pPr>
            <a:r>
              <a:rPr lang="en-GB" sz="1262" dirty="0">
                <a:solidFill>
                  <a:schemeClr val="dk2"/>
                </a:solidFill>
              </a:rPr>
              <a:t>Frequent communication with parents and carers helped address and mitigate attendance issues. </a:t>
            </a:r>
            <a:endParaRPr sz="1262" dirty="0">
              <a:solidFill>
                <a:schemeClr val="dk2"/>
              </a:solidFill>
            </a:endParaRPr>
          </a:p>
          <a:p>
            <a:pPr marL="457200" lvl="0" indent="-308768" algn="l" rtl="0">
              <a:lnSpc>
                <a:spcPct val="105000"/>
              </a:lnSpc>
              <a:spcBef>
                <a:spcPts val="1200"/>
              </a:spcBef>
              <a:spcAft>
                <a:spcPts val="0"/>
              </a:spcAft>
              <a:buClr>
                <a:schemeClr val="dk2"/>
              </a:buClr>
              <a:buSzPts val="1263"/>
              <a:buChar char="●"/>
            </a:pPr>
            <a:r>
              <a:rPr lang="en-GB" sz="1262" dirty="0">
                <a:solidFill>
                  <a:schemeClr val="dk2"/>
                </a:solidFill>
              </a:rPr>
              <a:t>Initiatives aimed at reducing the cost of the school day made it easier for families to ensure their children could attend school. </a:t>
            </a:r>
            <a:endParaRPr sz="1262" dirty="0">
              <a:solidFill>
                <a:schemeClr val="dk2"/>
              </a:solidFill>
            </a:endParaRPr>
          </a:p>
          <a:p>
            <a:pPr marL="457200" lvl="0" indent="-308768" algn="l" rtl="0">
              <a:lnSpc>
                <a:spcPct val="105000"/>
              </a:lnSpc>
              <a:spcBef>
                <a:spcPts val="1200"/>
              </a:spcBef>
              <a:spcAft>
                <a:spcPts val="0"/>
              </a:spcAft>
              <a:buClr>
                <a:schemeClr val="dk2"/>
              </a:buClr>
              <a:buSzPts val="1263"/>
              <a:buChar char="●"/>
            </a:pPr>
            <a:r>
              <a:rPr lang="en-GB" sz="1262" dirty="0">
                <a:solidFill>
                  <a:schemeClr val="dk2"/>
                </a:solidFill>
              </a:rPr>
              <a:t>Following the South Lanarkshire Council staged intervention process for attendance, which provided a structured approach to addressing absenteeism. </a:t>
            </a:r>
            <a:endParaRPr sz="1262" dirty="0">
              <a:solidFill>
                <a:schemeClr val="dk2"/>
              </a:solidFill>
            </a:endParaRPr>
          </a:p>
          <a:p>
            <a:pPr marL="457200" lvl="0" indent="-308768" algn="l" rtl="0">
              <a:lnSpc>
                <a:spcPct val="105000"/>
              </a:lnSpc>
              <a:spcBef>
                <a:spcPts val="1200"/>
              </a:spcBef>
              <a:spcAft>
                <a:spcPts val="0"/>
              </a:spcAft>
              <a:buClr>
                <a:schemeClr val="dk2"/>
              </a:buClr>
              <a:buSzPts val="1263"/>
              <a:buChar char="●"/>
            </a:pPr>
            <a:r>
              <a:rPr lang="en-GB" sz="1262" dirty="0">
                <a:solidFill>
                  <a:schemeClr val="dk2"/>
                </a:solidFill>
              </a:rPr>
              <a:t>Regular monitoring and reviewing of plans, along with the involvement of other agencies, offered comprehensive support to the targeted pupils.</a:t>
            </a:r>
            <a:endParaRPr sz="1262" dirty="0">
              <a:solidFill>
                <a:schemeClr val="dk2"/>
              </a:solidFill>
            </a:endParaRPr>
          </a:p>
          <a:p>
            <a:pPr marL="0" lvl="0" indent="0" algn="l" rtl="0">
              <a:lnSpc>
                <a:spcPct val="105000"/>
              </a:lnSpc>
              <a:spcBef>
                <a:spcPts val="1200"/>
              </a:spcBef>
              <a:spcAft>
                <a:spcPts val="1200"/>
              </a:spcAft>
              <a:buSzPts val="688"/>
              <a:buNone/>
            </a:pPr>
            <a:endParaRPr sz="687" dirty="0">
              <a:solidFill>
                <a:schemeClr val="dk2"/>
              </a:solidFill>
              <a:latin typeface="Arial"/>
              <a:ea typeface="Arial"/>
              <a:cs typeface="Arial"/>
              <a:sym typeface="Arial"/>
            </a:endParaRPr>
          </a:p>
        </p:txBody>
      </p:sp>
      <p:pic>
        <p:nvPicPr>
          <p:cNvPr id="2" name="Google Shape;77;p14">
            <a:extLst>
              <a:ext uri="{FF2B5EF4-FFF2-40B4-BE49-F238E27FC236}">
                <a16:creationId xmlns:a16="http://schemas.microsoft.com/office/drawing/2014/main" id="{68CBB54F-FE36-30D2-9652-48EF90D54788}"/>
              </a:ext>
            </a:extLst>
          </p:cNvPr>
          <p:cNvPicPr preferRelativeResize="0"/>
          <p:nvPr/>
        </p:nvPicPr>
        <p:blipFill>
          <a:blip r:embed="rId3"/>
          <a:srcRect/>
          <a:stretch/>
        </p:blipFill>
        <p:spPr>
          <a:xfrm>
            <a:off x="8535783" y="4508067"/>
            <a:ext cx="531650" cy="531650"/>
          </a:xfrm>
          <a:prstGeom prst="rect">
            <a:avLst/>
          </a:prstGeom>
          <a:noFill/>
          <a:ln>
            <a:noFill/>
          </a:ln>
        </p:spPr>
      </p:pic>
      <p:sp>
        <p:nvSpPr>
          <p:cNvPr id="4" name="Rectangle: Single Corner Rounded 3">
            <a:extLst>
              <a:ext uri="{FF2B5EF4-FFF2-40B4-BE49-F238E27FC236}">
                <a16:creationId xmlns:a16="http://schemas.microsoft.com/office/drawing/2014/main" id="{2FB3733D-8BB0-13E0-DE93-5EB553FA3AFF}"/>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52DAA657-8F46-CD27-FE26-B43C128B59A7}"/>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Excellence and equity report </a:t>
            </a:r>
            <a:endParaRPr lang="en-GB"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pic>
        <p:nvPicPr>
          <p:cNvPr id="187" name="Google Shape;187;p31" title="Royalty-free the next step photos free download | Pxfuel"/>
          <p:cNvPicPr preferRelativeResize="0"/>
          <p:nvPr/>
        </p:nvPicPr>
        <p:blipFill rotWithShape="1">
          <a:blip r:embed="rId3">
            <a:alphaModFix/>
          </a:blip>
          <a:srcRect b="15505"/>
          <a:stretch/>
        </p:blipFill>
        <p:spPr>
          <a:xfrm>
            <a:off x="0" y="1"/>
            <a:ext cx="9144000" cy="5143500"/>
          </a:xfrm>
          <a:prstGeom prst="rect">
            <a:avLst/>
          </a:prstGeom>
          <a:noFill/>
          <a:ln>
            <a:noFill/>
          </a:ln>
        </p:spPr>
      </p:pic>
      <p:pic>
        <p:nvPicPr>
          <p:cNvPr id="2" name="Google Shape;77;p14">
            <a:extLst>
              <a:ext uri="{FF2B5EF4-FFF2-40B4-BE49-F238E27FC236}">
                <a16:creationId xmlns:a16="http://schemas.microsoft.com/office/drawing/2014/main" id="{087ABC28-AFF8-B794-221A-C939E8B2FC95}"/>
              </a:ext>
            </a:extLst>
          </p:cNvPr>
          <p:cNvPicPr preferRelativeResize="0"/>
          <p:nvPr/>
        </p:nvPicPr>
        <p:blipFill>
          <a:blip r:embed="rId4"/>
          <a:srcRect/>
          <a:stretch/>
        </p:blipFill>
        <p:spPr>
          <a:xfrm>
            <a:off x="8535783" y="4508067"/>
            <a:ext cx="531650" cy="531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16" name="Freeform: Shape 15">
            <a:extLst>
              <a:ext uri="{FF2B5EF4-FFF2-40B4-BE49-F238E27FC236}">
                <a16:creationId xmlns:a16="http://schemas.microsoft.com/office/drawing/2014/main" id="{5EB404A5-5253-0152-5668-F18DEA53A1C9}"/>
              </a:ext>
            </a:extLst>
          </p:cNvPr>
          <p:cNvSpPr/>
          <p:nvPr/>
        </p:nvSpPr>
        <p:spPr>
          <a:xfrm>
            <a:off x="-6681973" y="3586125"/>
            <a:ext cx="5457775" cy="5153925"/>
          </a:xfrm>
          <a:custGeom>
            <a:avLst/>
            <a:gdLst>
              <a:gd name="connsiteX0" fmla="*/ 0 w 5457775"/>
              <a:gd name="connsiteY0" fmla="*/ 0 h 5153925"/>
              <a:gd name="connsiteX1" fmla="*/ 5456875 w 5457775"/>
              <a:gd name="connsiteY1" fmla="*/ 0 h 5153925"/>
              <a:gd name="connsiteX2" fmla="*/ 5457775 w 5457775"/>
              <a:gd name="connsiteY2" fmla="*/ 17825 h 5153925"/>
              <a:gd name="connsiteX3" fmla="*/ 2721415 w 5457775"/>
              <a:gd name="connsiteY3" fmla="*/ 3050089 h 5153925"/>
              <a:gd name="connsiteX4" fmla="*/ 2595700 w 5457775"/>
              <a:gd name="connsiteY4" fmla="*/ 3056437 h 5153925"/>
              <a:gd name="connsiteX5" fmla="*/ 2595700 w 5457775"/>
              <a:gd name="connsiteY5" fmla="*/ 3058952 h 5153925"/>
              <a:gd name="connsiteX6" fmla="*/ 2498347 w 5457775"/>
              <a:gd name="connsiteY6" fmla="*/ 3063868 h 5153925"/>
              <a:gd name="connsiteX7" fmla="*/ 1540966 w 5457775"/>
              <a:gd name="connsiteY7" fmla="*/ 4027347 h 5153925"/>
              <a:gd name="connsiteX8" fmla="*/ 1536700 w 5457775"/>
              <a:gd name="connsiteY8" fmla="*/ 4117436 h 5153925"/>
              <a:gd name="connsiteX9" fmla="*/ 1536700 w 5457775"/>
              <a:gd name="connsiteY9" fmla="*/ 5153925 h 5153925"/>
              <a:gd name="connsiteX10" fmla="*/ 0 w 5457775"/>
              <a:gd name="connsiteY10" fmla="*/ 5153925 h 5153925"/>
              <a:gd name="connsiteX11" fmla="*/ 0 w 5457775"/>
              <a:gd name="connsiteY11" fmla="*/ 1879355 h 515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7775" h="5153925">
                <a:moveTo>
                  <a:pt x="0" y="0"/>
                </a:moveTo>
                <a:lnTo>
                  <a:pt x="5456875" y="0"/>
                </a:lnTo>
                <a:lnTo>
                  <a:pt x="5457775" y="17825"/>
                </a:lnTo>
                <a:cubicBezTo>
                  <a:pt x="5457775" y="1595979"/>
                  <a:pt x="4258388" y="2894001"/>
                  <a:pt x="2721415" y="3050089"/>
                </a:cubicBezTo>
                <a:lnTo>
                  <a:pt x="2595700" y="3056437"/>
                </a:lnTo>
                <a:lnTo>
                  <a:pt x="2595700" y="3058952"/>
                </a:lnTo>
                <a:lnTo>
                  <a:pt x="2498347" y="3063868"/>
                </a:lnTo>
                <a:cubicBezTo>
                  <a:pt x="1991646" y="3115326"/>
                  <a:pt x="1589282" y="3519723"/>
                  <a:pt x="1540966" y="4027347"/>
                </a:cubicBezTo>
                <a:lnTo>
                  <a:pt x="1536700" y="4117436"/>
                </a:lnTo>
                <a:lnTo>
                  <a:pt x="1536700" y="5153925"/>
                </a:lnTo>
                <a:lnTo>
                  <a:pt x="0" y="5153925"/>
                </a:lnTo>
                <a:lnTo>
                  <a:pt x="0" y="1879355"/>
                </a:lnTo>
                <a:close/>
              </a:path>
            </a:pathLst>
          </a:custGeom>
          <a:gradFill>
            <a:gsLst>
              <a:gs pos="0">
                <a:srgbClr val="1698BA"/>
              </a:gs>
              <a:gs pos="100000">
                <a:srgbClr val="2CAB5A"/>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4" name="Google Shape;74;p14"/>
          <p:cNvSpPr txBox="1">
            <a:spLocks noGrp="1"/>
          </p:cNvSpPr>
          <p:nvPr>
            <p:ph type="title"/>
          </p:nvPr>
        </p:nvSpPr>
        <p:spPr>
          <a:xfrm>
            <a:off x="526800" y="724200"/>
            <a:ext cx="4045200" cy="1896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b="1" dirty="0">
                <a:solidFill>
                  <a:schemeClr val="bg1"/>
                </a:solidFill>
              </a:rPr>
              <a:t>Welcome to Long Calderwood Primary</a:t>
            </a:r>
            <a:endParaRPr b="1" dirty="0">
              <a:solidFill>
                <a:schemeClr val="bg1"/>
              </a:solidFill>
            </a:endParaRPr>
          </a:p>
          <a:p>
            <a:pPr marL="0" lvl="0" indent="0" algn="ctr" rtl="0">
              <a:spcBef>
                <a:spcPts val="0"/>
              </a:spcBef>
              <a:spcAft>
                <a:spcPts val="0"/>
              </a:spcAft>
              <a:buNone/>
            </a:pPr>
            <a:endParaRPr b="1" dirty="0"/>
          </a:p>
        </p:txBody>
      </p:sp>
      <p:pic>
        <p:nvPicPr>
          <p:cNvPr id="78" name="Google Shape;78;p14" title="Welcome - Free of Charge Creative Commons Chalkboard image"/>
          <p:cNvPicPr preferRelativeResize="0"/>
          <p:nvPr/>
        </p:nvPicPr>
        <p:blipFill rotWithShape="1">
          <a:blip r:embed="rId3">
            <a:alphaModFix/>
          </a:blip>
          <a:srcRect l="-333" t="1570" r="515" b="-47"/>
          <a:stretch/>
        </p:blipFill>
        <p:spPr>
          <a:xfrm>
            <a:off x="328676" y="2838380"/>
            <a:ext cx="2969049" cy="1867122"/>
          </a:xfrm>
          <a:prstGeom prst="rect">
            <a:avLst/>
          </a:prstGeom>
          <a:noFill/>
          <a:ln>
            <a:noFill/>
          </a:ln>
        </p:spPr>
      </p:pic>
      <p:sp>
        <p:nvSpPr>
          <p:cNvPr id="76" name="Google Shape;76;p14"/>
          <p:cNvSpPr txBox="1">
            <a:spLocks noGrp="1"/>
          </p:cNvSpPr>
          <p:nvPr>
            <p:ph type="subTitle" idx="1"/>
          </p:nvPr>
        </p:nvSpPr>
        <p:spPr>
          <a:xfrm>
            <a:off x="299801" y="724200"/>
            <a:ext cx="4045200" cy="3030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1600" dirty="0"/>
          </a:p>
          <a:p>
            <a:pPr marL="0" lvl="0" indent="0" algn="ctr" rtl="0">
              <a:spcBef>
                <a:spcPts val="0"/>
              </a:spcBef>
              <a:spcAft>
                <a:spcPts val="0"/>
              </a:spcAft>
              <a:buNone/>
            </a:pPr>
            <a:endParaRPr sz="1600" dirty="0"/>
          </a:p>
        </p:txBody>
      </p:sp>
      <p:sp>
        <p:nvSpPr>
          <p:cNvPr id="75" name="Google Shape;75;p14"/>
          <p:cNvSpPr txBox="1">
            <a:spLocks noGrp="1"/>
          </p:cNvSpPr>
          <p:nvPr>
            <p:ph type="body" idx="2"/>
          </p:nvPr>
        </p:nvSpPr>
        <p:spPr>
          <a:xfrm>
            <a:off x="5244351" y="-519425"/>
            <a:ext cx="3372849" cy="5833508"/>
          </a:xfrm>
          <a:prstGeom prst="rect">
            <a:avLst/>
          </a:prstGeom>
        </p:spPr>
        <p:txBody>
          <a:bodyPr spcFirstLastPara="1" wrap="square" lIns="91425" tIns="91425" rIns="91425" bIns="91425" anchor="ctr" anchorCtr="0">
            <a:normAutofit/>
          </a:bodyPr>
          <a:lstStyle/>
          <a:p>
            <a:pPr marL="0" lvl="0" indent="0" algn="l" rtl="0">
              <a:lnSpc>
                <a:spcPct val="100000"/>
              </a:lnSpc>
              <a:spcBef>
                <a:spcPts val="600"/>
              </a:spcBef>
              <a:spcAft>
                <a:spcPts val="0"/>
              </a:spcAft>
              <a:buNone/>
            </a:pPr>
            <a:r>
              <a:rPr lang="en-GB" sz="1600" dirty="0">
                <a:solidFill>
                  <a:schemeClr val="tx2"/>
                </a:solidFill>
              </a:rPr>
              <a:t>We are pleased to share with you our Standards and quality report for session 2023-24. This report highlights the work we have been doing to improve the quality of learning in our classrooms during 23/24. In this report you will find:</a:t>
            </a:r>
          </a:p>
          <a:p>
            <a:pPr marL="0" lvl="0" indent="0" algn="l" rtl="0">
              <a:lnSpc>
                <a:spcPct val="100000"/>
              </a:lnSpc>
              <a:spcBef>
                <a:spcPts val="600"/>
              </a:spcBef>
              <a:spcAft>
                <a:spcPts val="0"/>
              </a:spcAft>
              <a:buNone/>
            </a:pPr>
            <a:endParaRPr sz="1600" dirty="0">
              <a:solidFill>
                <a:schemeClr val="tx2"/>
              </a:solidFill>
            </a:endParaRPr>
          </a:p>
          <a:p>
            <a:pPr marL="406400" indent="-285750">
              <a:lnSpc>
                <a:spcPct val="100000"/>
              </a:lnSpc>
              <a:spcBef>
                <a:spcPts val="600"/>
              </a:spcBef>
              <a:buClr>
                <a:schemeClr val="tx2"/>
              </a:buClr>
              <a:buSzPts val="1700"/>
              <a:buFont typeface="Arial" panose="020B0604020202020204" pitchFamily="34" charset="0"/>
              <a:buChar char="•"/>
            </a:pPr>
            <a:r>
              <a:rPr lang="en-GB" sz="1600" dirty="0">
                <a:solidFill>
                  <a:schemeClr val="tx2"/>
                </a:solidFill>
              </a:rPr>
              <a:t>A description of our school </a:t>
            </a:r>
            <a:endParaRPr sz="1600" dirty="0">
              <a:solidFill>
                <a:schemeClr val="tx2"/>
              </a:solidFill>
            </a:endParaRPr>
          </a:p>
          <a:p>
            <a:pPr marL="406400" indent="-285750">
              <a:lnSpc>
                <a:spcPct val="100000"/>
              </a:lnSpc>
              <a:spcBef>
                <a:spcPts val="600"/>
              </a:spcBef>
              <a:buClr>
                <a:schemeClr val="tx2"/>
              </a:buClr>
              <a:buSzPts val="1700"/>
              <a:buFont typeface="Arial" panose="020B0604020202020204" pitchFamily="34" charset="0"/>
              <a:buChar char="•"/>
            </a:pPr>
            <a:r>
              <a:rPr lang="en-GB" sz="1600" dirty="0">
                <a:solidFill>
                  <a:schemeClr val="tx2"/>
                </a:solidFill>
              </a:rPr>
              <a:t>Our new vision and values</a:t>
            </a:r>
            <a:endParaRPr sz="1600" dirty="0">
              <a:solidFill>
                <a:schemeClr val="tx2"/>
              </a:solidFill>
            </a:endParaRPr>
          </a:p>
          <a:p>
            <a:pPr marL="406400" indent="-285750">
              <a:lnSpc>
                <a:spcPct val="100000"/>
              </a:lnSpc>
              <a:spcBef>
                <a:spcPts val="600"/>
              </a:spcBef>
              <a:buClr>
                <a:schemeClr val="tx2"/>
              </a:buClr>
              <a:buSzPts val="1700"/>
              <a:buFont typeface="Arial" panose="020B0604020202020204" pitchFamily="34" charset="0"/>
              <a:buChar char="•"/>
            </a:pPr>
            <a:r>
              <a:rPr lang="en-GB" sz="1600" dirty="0">
                <a:solidFill>
                  <a:schemeClr val="tx2"/>
                </a:solidFill>
              </a:rPr>
              <a:t>A progress report on our improvement priorities </a:t>
            </a:r>
            <a:endParaRPr sz="1600" dirty="0">
              <a:solidFill>
                <a:schemeClr val="tx2"/>
              </a:solidFill>
            </a:endParaRPr>
          </a:p>
          <a:p>
            <a:pPr marL="406400" indent="-285750">
              <a:lnSpc>
                <a:spcPct val="100000"/>
              </a:lnSpc>
              <a:spcBef>
                <a:spcPts val="600"/>
              </a:spcBef>
              <a:buClr>
                <a:schemeClr val="tx2"/>
              </a:buClr>
              <a:buSzPts val="1700"/>
              <a:buFont typeface="Arial" panose="020B0604020202020204" pitchFamily="34" charset="0"/>
              <a:buChar char="•"/>
            </a:pPr>
            <a:r>
              <a:rPr lang="en-GB" sz="1600" dirty="0">
                <a:solidFill>
                  <a:schemeClr val="tx2"/>
                </a:solidFill>
              </a:rPr>
              <a:t>Our next steps for 2024-25 </a:t>
            </a:r>
            <a:endParaRPr sz="1600" dirty="0">
              <a:solidFill>
                <a:schemeClr val="tx2"/>
              </a:solidFill>
            </a:endParaRPr>
          </a:p>
        </p:txBody>
      </p:sp>
      <p:pic>
        <p:nvPicPr>
          <p:cNvPr id="77" name="Google Shape;77;p14"/>
          <p:cNvPicPr preferRelativeResize="0"/>
          <p:nvPr/>
        </p:nvPicPr>
        <p:blipFill>
          <a:blip r:embed="rId4"/>
          <a:srcRect/>
          <a:stretch/>
        </p:blipFill>
        <p:spPr>
          <a:xfrm>
            <a:off x="8535783" y="4508067"/>
            <a:ext cx="531650" cy="531650"/>
          </a:xfrm>
          <a:prstGeom prst="rect">
            <a:avLst/>
          </a:prstGeom>
          <a:noFill/>
          <a:ln>
            <a:noFill/>
          </a:ln>
        </p:spPr>
      </p:pic>
      <p:sp>
        <p:nvSpPr>
          <p:cNvPr id="34" name="Rectangle 33">
            <a:extLst>
              <a:ext uri="{FF2B5EF4-FFF2-40B4-BE49-F238E27FC236}">
                <a16:creationId xmlns:a16="http://schemas.microsoft.com/office/drawing/2014/main" id="{3BAB2916-C1DC-F675-623B-1AF274997DF2}"/>
              </a:ext>
            </a:extLst>
          </p:cNvPr>
          <p:cNvSpPr/>
          <p:nvPr/>
        </p:nvSpPr>
        <p:spPr>
          <a:xfrm>
            <a:off x="275503" y="234450"/>
            <a:ext cx="4296497" cy="2031325"/>
          </a:xfrm>
          <a:prstGeom prst="rect">
            <a:avLst/>
          </a:prstGeom>
          <a:noFill/>
        </p:spPr>
        <p:txBody>
          <a:bodyPr wrap="none" lIns="91440" tIns="45720" rIns="91440" bIns="45720">
            <a:spAutoFit/>
          </a:bodyPr>
          <a:lstStyle/>
          <a:p>
            <a:r>
              <a:rPr lang="en-GB" sz="4200" b="1" cap="none" spc="0" dirty="0">
                <a:ln w="0"/>
                <a:gradFill>
                  <a:gsLst>
                    <a:gs pos="0">
                      <a:srgbClr val="1698BA"/>
                    </a:gs>
                    <a:gs pos="100000">
                      <a:srgbClr val="2CAB5A"/>
                    </a:gs>
                  </a:gsLst>
                  <a:lin ang="2700000" scaled="1"/>
                </a:gradFill>
                <a:latin typeface="+mj-lt"/>
                <a:ea typeface="Roboto" panose="02000000000000000000" pitchFamily="2" charset="0"/>
              </a:rPr>
              <a:t>Welcome to </a:t>
            </a:r>
          </a:p>
          <a:p>
            <a:r>
              <a:rPr lang="en-GB" sz="4200" b="1" cap="none" spc="0" dirty="0">
                <a:ln w="0"/>
                <a:gradFill>
                  <a:gsLst>
                    <a:gs pos="0">
                      <a:srgbClr val="1698BA"/>
                    </a:gs>
                    <a:gs pos="100000">
                      <a:srgbClr val="2CAB5A"/>
                    </a:gs>
                  </a:gsLst>
                  <a:lin ang="2700000" scaled="1"/>
                </a:gradFill>
                <a:latin typeface="+mj-lt"/>
                <a:ea typeface="Roboto" panose="02000000000000000000" pitchFamily="2" charset="0"/>
              </a:rPr>
              <a:t>Long Calderwood </a:t>
            </a:r>
          </a:p>
          <a:p>
            <a:r>
              <a:rPr lang="en-GB" sz="4200" b="1" cap="none" spc="0" dirty="0">
                <a:ln w="0"/>
                <a:gradFill>
                  <a:gsLst>
                    <a:gs pos="0">
                      <a:srgbClr val="1698BA"/>
                    </a:gs>
                    <a:gs pos="100000">
                      <a:srgbClr val="2CAB5A"/>
                    </a:gs>
                  </a:gsLst>
                  <a:lin ang="2700000" scaled="1"/>
                </a:gradFill>
                <a:latin typeface="+mj-lt"/>
                <a:ea typeface="Roboto" panose="02000000000000000000" pitchFamily="2" charset="0"/>
              </a:rPr>
              <a:t>Primary</a:t>
            </a:r>
          </a:p>
        </p:txBody>
      </p:sp>
      <p:cxnSp>
        <p:nvCxnSpPr>
          <p:cNvPr id="36" name="Straight Connector 35">
            <a:extLst>
              <a:ext uri="{FF2B5EF4-FFF2-40B4-BE49-F238E27FC236}">
                <a16:creationId xmlns:a16="http://schemas.microsoft.com/office/drawing/2014/main" id="{7016552D-BD85-10FD-2DA4-B2FF6520B52B}"/>
              </a:ext>
            </a:extLst>
          </p:cNvPr>
          <p:cNvCxnSpPr>
            <a:cxnSpLocks/>
          </p:cNvCxnSpPr>
          <p:nvPr/>
        </p:nvCxnSpPr>
        <p:spPr>
          <a:xfrm>
            <a:off x="299801" y="2483956"/>
            <a:ext cx="1830177" cy="0"/>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B6C1D3C-B98B-9038-3BD3-54A64406B092}"/>
              </a:ext>
            </a:extLst>
          </p:cNvPr>
          <p:cNvSpPr/>
          <p:nvPr/>
        </p:nvSpPr>
        <p:spPr>
          <a:xfrm>
            <a:off x="-6304337" y="234450"/>
            <a:ext cx="4345599" cy="2666197"/>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Shape 40">
            <a:extLst>
              <a:ext uri="{FF2B5EF4-FFF2-40B4-BE49-F238E27FC236}">
                <a16:creationId xmlns:a16="http://schemas.microsoft.com/office/drawing/2014/main" id="{DA5D7BB0-F472-5B0C-BC42-D5745AB58809}"/>
              </a:ext>
            </a:extLst>
          </p:cNvPr>
          <p:cNvSpPr/>
          <p:nvPr/>
        </p:nvSpPr>
        <p:spPr>
          <a:xfrm>
            <a:off x="2368011" y="2838381"/>
            <a:ext cx="933454" cy="933473"/>
          </a:xfrm>
          <a:custGeom>
            <a:avLst/>
            <a:gdLst>
              <a:gd name="connsiteX0" fmla="*/ 0 w 933454"/>
              <a:gd name="connsiteY0" fmla="*/ 0 h 933473"/>
              <a:gd name="connsiteX1" fmla="*/ 933454 w 933454"/>
              <a:gd name="connsiteY1" fmla="*/ 0 h 933473"/>
              <a:gd name="connsiteX2" fmla="*/ 933454 w 933454"/>
              <a:gd name="connsiteY2" fmla="*/ 933473 h 933473"/>
              <a:gd name="connsiteX3" fmla="*/ 95422 w 933454"/>
              <a:gd name="connsiteY3" fmla="*/ 4818 h 933473"/>
              <a:gd name="connsiteX4" fmla="*/ 0 w 933454"/>
              <a:gd name="connsiteY4" fmla="*/ 0 h 933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4" h="933473">
                <a:moveTo>
                  <a:pt x="0" y="0"/>
                </a:moveTo>
                <a:lnTo>
                  <a:pt x="933454" y="0"/>
                </a:lnTo>
                <a:lnTo>
                  <a:pt x="933454" y="933473"/>
                </a:lnTo>
                <a:cubicBezTo>
                  <a:pt x="933454" y="450152"/>
                  <a:pt x="566132" y="52622"/>
                  <a:pt x="95422" y="4818"/>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5" name="Freeform: Shape 44">
            <a:extLst>
              <a:ext uri="{FF2B5EF4-FFF2-40B4-BE49-F238E27FC236}">
                <a16:creationId xmlns:a16="http://schemas.microsoft.com/office/drawing/2014/main" id="{340DADFE-DAB4-52B0-60D4-B6E2F262AEA1}"/>
              </a:ext>
            </a:extLst>
          </p:cNvPr>
          <p:cNvSpPr/>
          <p:nvPr/>
        </p:nvSpPr>
        <p:spPr>
          <a:xfrm>
            <a:off x="2368011" y="3771853"/>
            <a:ext cx="933454" cy="962527"/>
          </a:xfrm>
          <a:custGeom>
            <a:avLst/>
            <a:gdLst>
              <a:gd name="connsiteX0" fmla="*/ 933454 w 933454"/>
              <a:gd name="connsiteY0" fmla="*/ 0 h 962527"/>
              <a:gd name="connsiteX1" fmla="*/ 933454 w 933454"/>
              <a:gd name="connsiteY1" fmla="*/ 962527 h 962527"/>
              <a:gd name="connsiteX2" fmla="*/ 0 w 933454"/>
              <a:gd name="connsiteY2" fmla="*/ 962527 h 962527"/>
              <a:gd name="connsiteX3" fmla="*/ 0 w 933454"/>
              <a:gd name="connsiteY3" fmla="*/ 933473 h 962527"/>
              <a:gd name="connsiteX4" fmla="*/ 95422 w 933454"/>
              <a:gd name="connsiteY4" fmla="*/ 928655 h 962527"/>
              <a:gd name="connsiteX5" fmla="*/ 933454 w 933454"/>
              <a:gd name="connsiteY5" fmla="*/ 0 h 9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454" h="962527">
                <a:moveTo>
                  <a:pt x="933454" y="0"/>
                </a:moveTo>
                <a:lnTo>
                  <a:pt x="933454" y="962527"/>
                </a:lnTo>
                <a:lnTo>
                  <a:pt x="0" y="962527"/>
                </a:lnTo>
                <a:lnTo>
                  <a:pt x="0" y="933473"/>
                </a:lnTo>
                <a:lnTo>
                  <a:pt x="95422" y="928655"/>
                </a:lnTo>
                <a:cubicBezTo>
                  <a:pt x="566132" y="880852"/>
                  <a:pt x="933454" y="483322"/>
                  <a:pt x="933454"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32"/>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36550" algn="l" rtl="0">
              <a:lnSpc>
                <a:spcPct val="95000"/>
              </a:lnSpc>
              <a:spcBef>
                <a:spcPts val="0"/>
              </a:spcBef>
              <a:spcAft>
                <a:spcPts val="0"/>
              </a:spcAft>
              <a:buClr>
                <a:schemeClr val="tx2"/>
              </a:buClr>
              <a:buSzPts val="1700"/>
              <a:buChar char="●"/>
            </a:pPr>
            <a:r>
              <a:rPr lang="en-GB" sz="1700" dirty="0">
                <a:solidFill>
                  <a:schemeClr val="tx2"/>
                </a:solidFill>
              </a:rPr>
              <a:t>Improve the play curriculum in P2 </a:t>
            </a:r>
            <a:endParaRPr sz="1700" dirty="0">
              <a:solidFill>
                <a:schemeClr val="tx2"/>
              </a:solidFill>
            </a:endParaRPr>
          </a:p>
          <a:p>
            <a:pPr marL="457200" lvl="0" indent="-336550" algn="l" rtl="0">
              <a:lnSpc>
                <a:spcPct val="95000"/>
              </a:lnSpc>
              <a:spcBef>
                <a:spcPts val="0"/>
              </a:spcBef>
              <a:spcAft>
                <a:spcPts val="0"/>
              </a:spcAft>
              <a:buClr>
                <a:schemeClr val="tx2"/>
              </a:buClr>
              <a:buSzPts val="1700"/>
              <a:buChar char="●"/>
            </a:pPr>
            <a:r>
              <a:rPr lang="en-GB" sz="1700" dirty="0">
                <a:solidFill>
                  <a:schemeClr val="tx2"/>
                </a:solidFill>
              </a:rPr>
              <a:t>Further improve writing by linking to the texts used in the reading programme</a:t>
            </a:r>
            <a:endParaRPr sz="1700" dirty="0">
              <a:solidFill>
                <a:schemeClr val="tx2"/>
              </a:solidFill>
            </a:endParaRPr>
          </a:p>
          <a:p>
            <a:pPr marL="457200" lvl="0" indent="-336550" algn="l" rtl="0">
              <a:lnSpc>
                <a:spcPct val="95000"/>
              </a:lnSpc>
              <a:spcBef>
                <a:spcPts val="0"/>
              </a:spcBef>
              <a:spcAft>
                <a:spcPts val="0"/>
              </a:spcAft>
              <a:buClr>
                <a:schemeClr val="tx2"/>
              </a:buClr>
              <a:buSzPts val="1700"/>
              <a:buChar char="●"/>
            </a:pPr>
            <a:r>
              <a:rPr lang="en-GB" sz="1700" dirty="0">
                <a:solidFill>
                  <a:schemeClr val="tx2"/>
                </a:solidFill>
              </a:rPr>
              <a:t>Improve relationships between peers</a:t>
            </a:r>
            <a:endParaRPr sz="1700" dirty="0">
              <a:solidFill>
                <a:schemeClr val="tx2"/>
              </a:solidFill>
            </a:endParaRPr>
          </a:p>
          <a:p>
            <a:pPr marL="457200" lvl="0" indent="-336550" algn="l" rtl="0">
              <a:lnSpc>
                <a:spcPct val="95000"/>
              </a:lnSpc>
              <a:spcBef>
                <a:spcPts val="0"/>
              </a:spcBef>
              <a:spcAft>
                <a:spcPts val="0"/>
              </a:spcAft>
              <a:buClr>
                <a:schemeClr val="tx2"/>
              </a:buClr>
              <a:buSzPts val="1700"/>
              <a:buChar char="●"/>
            </a:pPr>
            <a:r>
              <a:rPr lang="en-GB" sz="1700" dirty="0">
                <a:solidFill>
                  <a:schemeClr val="tx2"/>
                </a:solidFill>
              </a:rPr>
              <a:t>Further improve the teaching and learning experiences in Sciences and Technologies </a:t>
            </a:r>
            <a:endParaRPr sz="1700" dirty="0">
              <a:solidFill>
                <a:schemeClr val="tx2"/>
              </a:solidFill>
            </a:endParaRPr>
          </a:p>
          <a:p>
            <a:pPr marL="457200" lvl="0" indent="-336550" algn="l" rtl="0">
              <a:lnSpc>
                <a:spcPct val="95000"/>
              </a:lnSpc>
              <a:spcBef>
                <a:spcPts val="0"/>
              </a:spcBef>
              <a:spcAft>
                <a:spcPts val="0"/>
              </a:spcAft>
              <a:buClr>
                <a:schemeClr val="tx2"/>
              </a:buClr>
              <a:buSzPts val="1700"/>
              <a:buChar char="●"/>
            </a:pPr>
            <a:r>
              <a:rPr lang="en-GB" sz="1700" dirty="0">
                <a:solidFill>
                  <a:schemeClr val="tx2"/>
                </a:solidFill>
              </a:rPr>
              <a:t>Continue to monitor the poverty related attainment gap and provide universal and targeted support for targeted children.  </a:t>
            </a:r>
            <a:endParaRPr sz="1700" dirty="0">
              <a:solidFill>
                <a:schemeClr val="tx2"/>
              </a:solidFill>
            </a:endParaRPr>
          </a:p>
        </p:txBody>
      </p:sp>
      <p:pic>
        <p:nvPicPr>
          <p:cNvPr id="194" name="Google Shape;194;p32" title="Plan - Free of Charge Creative Commons Handwriting image"/>
          <p:cNvPicPr preferRelativeResize="0"/>
          <p:nvPr/>
        </p:nvPicPr>
        <p:blipFill>
          <a:blip r:embed="rId3">
            <a:alphaModFix/>
          </a:blip>
          <a:stretch>
            <a:fillRect/>
          </a:stretch>
        </p:blipFill>
        <p:spPr>
          <a:xfrm>
            <a:off x="7427057" y="247341"/>
            <a:ext cx="1515191" cy="1010135"/>
          </a:xfrm>
          <a:prstGeom prst="rect">
            <a:avLst/>
          </a:prstGeom>
          <a:noFill/>
          <a:ln>
            <a:noFill/>
          </a:ln>
        </p:spPr>
      </p:pic>
      <p:pic>
        <p:nvPicPr>
          <p:cNvPr id="2" name="Google Shape;77;p14">
            <a:extLst>
              <a:ext uri="{FF2B5EF4-FFF2-40B4-BE49-F238E27FC236}">
                <a16:creationId xmlns:a16="http://schemas.microsoft.com/office/drawing/2014/main" id="{81B89136-4BCA-CA06-4BDD-80B8B1541387}"/>
              </a:ext>
            </a:extLst>
          </p:cNvPr>
          <p:cNvPicPr preferRelativeResize="0"/>
          <p:nvPr/>
        </p:nvPicPr>
        <p:blipFill>
          <a:blip r:embed="rId4"/>
          <a:srcRect/>
          <a:stretch/>
        </p:blipFill>
        <p:spPr>
          <a:xfrm>
            <a:off x="8535783" y="4508067"/>
            <a:ext cx="531650" cy="531650"/>
          </a:xfrm>
          <a:prstGeom prst="rect">
            <a:avLst/>
          </a:prstGeom>
          <a:noFill/>
          <a:ln>
            <a:noFill/>
          </a:ln>
        </p:spPr>
      </p:pic>
      <p:sp>
        <p:nvSpPr>
          <p:cNvPr id="4" name="Rectangle: Single Corner Rounded 3">
            <a:extLst>
              <a:ext uri="{FF2B5EF4-FFF2-40B4-BE49-F238E27FC236}">
                <a16:creationId xmlns:a16="http://schemas.microsoft.com/office/drawing/2014/main" id="{4BF728B3-5D5F-16C8-9B6F-CE35DA5A6D83}"/>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F2AF634D-497C-0533-7D1C-D98F7C5FC27F}"/>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What are we going to do now? </a:t>
            </a:r>
            <a:endParaRPr lang="en-GB"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
        <p:cNvGrpSpPr/>
        <p:nvPr/>
      </p:nvGrpSpPr>
      <p:grpSpPr>
        <a:xfrm>
          <a:off x="0" y="0"/>
          <a:ext cx="0" cy="0"/>
          <a:chOff x="0" y="0"/>
          <a:chExt cx="0" cy="0"/>
        </a:xfrm>
      </p:grpSpPr>
      <p:sp>
        <p:nvSpPr>
          <p:cNvPr id="3" name="Rectangle 2">
            <a:extLst>
              <a:ext uri="{FF2B5EF4-FFF2-40B4-BE49-F238E27FC236}">
                <a16:creationId xmlns:a16="http://schemas.microsoft.com/office/drawing/2014/main" id="{D13325CF-1167-2FB6-63EC-46E6F278EFE7}"/>
              </a:ext>
            </a:extLst>
          </p:cNvPr>
          <p:cNvSpPr/>
          <p:nvPr/>
        </p:nvSpPr>
        <p:spPr>
          <a:xfrm>
            <a:off x="0" y="0"/>
            <a:ext cx="9144000" cy="5143500"/>
          </a:xfrm>
          <a:prstGeom prst="rect">
            <a:avLst/>
          </a:prstGeom>
          <a:gradFill>
            <a:gsLst>
              <a:gs pos="0">
                <a:srgbClr val="1698BA"/>
              </a:gs>
              <a:gs pos="100000">
                <a:srgbClr val="2CAB5A"/>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3" name="Google Shape;83;p15"/>
          <p:cNvPicPr preferRelativeResize="0"/>
          <p:nvPr/>
        </p:nvPicPr>
        <p:blipFill rotWithShape="1">
          <a:blip r:embed="rId3">
            <a:alphaModFix/>
          </a:blip>
          <a:srcRect/>
          <a:stretch/>
        </p:blipFill>
        <p:spPr>
          <a:xfrm>
            <a:off x="3845394" y="0"/>
            <a:ext cx="6406201" cy="2135400"/>
          </a:xfrm>
          <a:prstGeom prst="flowChartTerminator">
            <a:avLst/>
          </a:prstGeom>
          <a:noFill/>
          <a:ln>
            <a:noFill/>
          </a:ln>
        </p:spPr>
      </p:pic>
      <p:sp>
        <p:nvSpPr>
          <p:cNvPr id="85" name="Google Shape;85;p15"/>
          <p:cNvSpPr txBox="1">
            <a:spLocks noGrp="1"/>
          </p:cNvSpPr>
          <p:nvPr>
            <p:ph type="title"/>
          </p:nvPr>
        </p:nvSpPr>
        <p:spPr>
          <a:xfrm>
            <a:off x="467801" y="2267880"/>
            <a:ext cx="6227100" cy="2771837"/>
          </a:xfrm>
          <a:prstGeom prst="rect">
            <a:avLst/>
          </a:prstGeom>
        </p:spPr>
        <p:txBody>
          <a:bodyPr spcFirstLastPara="1" wrap="square" lIns="91425" tIns="91425" rIns="91425" bIns="91425" anchor="ctr" anchorCtr="0">
            <a:normAutofit/>
          </a:bodyPr>
          <a:lstStyle/>
          <a:p>
            <a:r>
              <a:rPr lang="en-GB" sz="1600" dirty="0">
                <a:solidFill>
                  <a:schemeClr val="bg1"/>
                </a:solidFill>
                <a:latin typeface="+mn-lt"/>
              </a:rPr>
              <a:t>Long Calderwood is a non-denominational, co-educational school serving the Calderwood area of East Kilbride; the housing stock in Calderwood comprises social, private, and private let housing. The building provides a single level bright modern learning environment and a large play area with a 9-a-side 3G football pitch. We are currently developing the playground and courtyard classroom to provide facilities for learning outdoors. Our pupils enjoy the physical aspect of wellbeing and we run a range of extra-curricular activities and participate in numerous sporting events in this area. </a:t>
            </a:r>
            <a:br>
              <a:rPr lang="en-GB" sz="1600" dirty="0">
                <a:solidFill>
                  <a:schemeClr val="bg1"/>
                </a:solidFill>
                <a:latin typeface="PT Sans" panose="020B0503020203020204" pitchFamily="34" charset="0"/>
              </a:rPr>
            </a:br>
            <a:endParaRPr sz="1600" dirty="0">
              <a:solidFill>
                <a:schemeClr val="bg1"/>
              </a:solidFill>
              <a:latin typeface="PT Sans" panose="020B0503020203020204" pitchFamily="34" charset="0"/>
              <a:ea typeface="Arial"/>
              <a:cs typeface="Arial"/>
              <a:sym typeface="Arial"/>
            </a:endParaRPr>
          </a:p>
        </p:txBody>
      </p:sp>
      <p:pic>
        <p:nvPicPr>
          <p:cNvPr id="2" name="Google Shape;77;p14">
            <a:extLst>
              <a:ext uri="{FF2B5EF4-FFF2-40B4-BE49-F238E27FC236}">
                <a16:creationId xmlns:a16="http://schemas.microsoft.com/office/drawing/2014/main" id="{9B6EF1D5-16DE-F116-0DEA-71E08CF34FF6}"/>
              </a:ext>
            </a:extLst>
          </p:cNvPr>
          <p:cNvPicPr preferRelativeResize="0"/>
          <p:nvPr/>
        </p:nvPicPr>
        <p:blipFill>
          <a:blip r:embed="rId4"/>
          <a:srcRect/>
          <a:stretch/>
        </p:blipFill>
        <p:spPr>
          <a:xfrm>
            <a:off x="8535783" y="4508067"/>
            <a:ext cx="531650" cy="531650"/>
          </a:xfrm>
          <a:prstGeom prst="rect">
            <a:avLst/>
          </a:prstGeom>
          <a:noFill/>
          <a:ln>
            <a:noFill/>
          </a:ln>
        </p:spPr>
      </p:pic>
      <p:grpSp>
        <p:nvGrpSpPr>
          <p:cNvPr id="9" name="Group 8">
            <a:extLst>
              <a:ext uri="{FF2B5EF4-FFF2-40B4-BE49-F238E27FC236}">
                <a16:creationId xmlns:a16="http://schemas.microsoft.com/office/drawing/2014/main" id="{0D621699-82AE-785C-83F5-57ACE4F1E8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19128" y="452755"/>
            <a:ext cx="349094" cy="436076"/>
            <a:chOff x="6741794" y="1931746"/>
            <a:chExt cx="465456" cy="581432"/>
          </a:xfrm>
          <a:solidFill>
            <a:srgbClr val="FFFFFF"/>
          </a:solidFill>
        </p:grpSpPr>
        <p:sp>
          <p:nvSpPr>
            <p:cNvPr id="10" name="Graphic 13">
              <a:extLst>
                <a:ext uri="{FF2B5EF4-FFF2-40B4-BE49-F238E27FC236}">
                  <a16:creationId xmlns:a16="http://schemas.microsoft.com/office/drawing/2014/main" id="{B1326A1E-0028-88C8-F48F-EBE5ED687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921EA6DB-8F06-9746-52A2-1695BD845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2" name="Graphic 15">
              <a:extLst>
                <a:ext uri="{FF2B5EF4-FFF2-40B4-BE49-F238E27FC236}">
                  <a16:creationId xmlns:a16="http://schemas.microsoft.com/office/drawing/2014/main" id="{9BB5652A-DC4E-7E3C-EC72-F37C79480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6"/>
          <p:cNvSpPr txBox="1">
            <a:spLocks noGrp="1"/>
          </p:cNvSpPr>
          <p:nvPr>
            <p:ph type="subTitle" idx="1"/>
          </p:nvPr>
        </p:nvSpPr>
        <p:spPr>
          <a:xfrm>
            <a:off x="992599" y="2835026"/>
            <a:ext cx="7158800" cy="223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t>To provide a nurturing and inclusive environment which enables everyone in the school community to build positive relationships and learn effectively  </a:t>
            </a:r>
            <a:endParaRPr sz="2000" dirty="0"/>
          </a:p>
        </p:txBody>
      </p:sp>
      <p:pic>
        <p:nvPicPr>
          <p:cNvPr id="2" name="Google Shape;77;p14">
            <a:extLst>
              <a:ext uri="{FF2B5EF4-FFF2-40B4-BE49-F238E27FC236}">
                <a16:creationId xmlns:a16="http://schemas.microsoft.com/office/drawing/2014/main" id="{5DC24178-EDD8-7F34-5A40-ADFFA48D19A4}"/>
              </a:ext>
            </a:extLst>
          </p:cNvPr>
          <p:cNvPicPr preferRelativeResize="0"/>
          <p:nvPr/>
        </p:nvPicPr>
        <p:blipFill>
          <a:blip r:embed="rId3"/>
          <a:srcRect/>
          <a:stretch/>
        </p:blipFill>
        <p:spPr>
          <a:xfrm>
            <a:off x="8535783" y="4508067"/>
            <a:ext cx="531650" cy="531650"/>
          </a:xfrm>
          <a:prstGeom prst="rect">
            <a:avLst/>
          </a:prstGeom>
          <a:noFill/>
          <a:ln>
            <a:noFill/>
          </a:ln>
        </p:spPr>
      </p:pic>
      <p:sp>
        <p:nvSpPr>
          <p:cNvPr id="3" name="Rectangle 2">
            <a:extLst>
              <a:ext uri="{FF2B5EF4-FFF2-40B4-BE49-F238E27FC236}">
                <a16:creationId xmlns:a16="http://schemas.microsoft.com/office/drawing/2014/main" id="{D9A3CFA2-BDA7-E241-793A-98685E353632}"/>
              </a:ext>
            </a:extLst>
          </p:cNvPr>
          <p:cNvSpPr/>
          <p:nvPr/>
        </p:nvSpPr>
        <p:spPr>
          <a:xfrm>
            <a:off x="2312790" y="864576"/>
            <a:ext cx="4518417" cy="923330"/>
          </a:xfrm>
          <a:prstGeom prst="rect">
            <a:avLst/>
          </a:prstGeom>
          <a:noFill/>
        </p:spPr>
        <p:txBody>
          <a:bodyPr wrap="none" lIns="91440" tIns="45720" rIns="91440" bIns="45720">
            <a:spAutoFit/>
          </a:bodyPr>
          <a:lstStyle/>
          <a:p>
            <a:pPr algn="ctr"/>
            <a:r>
              <a:rPr lang="en-GB" sz="5400" b="1" cap="none" spc="0" dirty="0">
                <a:ln w="0"/>
                <a:gradFill>
                  <a:gsLst>
                    <a:gs pos="0">
                      <a:srgbClr val="1698BA"/>
                    </a:gs>
                    <a:gs pos="100000">
                      <a:srgbClr val="2CAB5A"/>
                    </a:gs>
                  </a:gsLst>
                  <a:lin ang="0" scaled="1"/>
                </a:gradFill>
                <a:latin typeface="+mj-lt"/>
              </a:rPr>
              <a:t>Our new vision</a:t>
            </a:r>
          </a:p>
        </p:txBody>
      </p:sp>
      <p:cxnSp>
        <p:nvCxnSpPr>
          <p:cNvPr id="7" name="Straight Connector 6">
            <a:extLst>
              <a:ext uri="{FF2B5EF4-FFF2-40B4-BE49-F238E27FC236}">
                <a16:creationId xmlns:a16="http://schemas.microsoft.com/office/drawing/2014/main" id="{3EBC163E-800D-F5B0-6AD7-C30AF502C42E}"/>
              </a:ext>
            </a:extLst>
          </p:cNvPr>
          <p:cNvCxnSpPr>
            <a:cxnSpLocks/>
          </p:cNvCxnSpPr>
          <p:nvPr/>
        </p:nvCxnSpPr>
        <p:spPr>
          <a:xfrm>
            <a:off x="3609474" y="2290813"/>
            <a:ext cx="2107933" cy="0"/>
          </a:xfrm>
          <a:prstGeom prst="line">
            <a:avLst/>
          </a:prstGeom>
          <a:ln>
            <a:solidFill>
              <a:srgbClr val="5AC3C8"/>
            </a:solidFill>
          </a:ln>
        </p:spPr>
        <p:style>
          <a:lnRef idx="2">
            <a:schemeClr val="accent1"/>
          </a:lnRef>
          <a:fillRef idx="0">
            <a:schemeClr val="accent1"/>
          </a:fillRef>
          <a:effectRef idx="1">
            <a:schemeClr val="accent1"/>
          </a:effectRef>
          <a:fontRef idx="minor">
            <a:schemeClr val="tx1"/>
          </a:fontRef>
        </p:style>
      </p:cxnSp>
      <p:sp>
        <p:nvSpPr>
          <p:cNvPr id="11" name="Freeform: Shape 10">
            <a:extLst>
              <a:ext uri="{FF2B5EF4-FFF2-40B4-BE49-F238E27FC236}">
                <a16:creationId xmlns:a16="http://schemas.microsoft.com/office/drawing/2014/main" id="{6DD7E03B-AFE8-7E2C-455F-FA0DE2B30733}"/>
              </a:ext>
            </a:extLst>
          </p:cNvPr>
          <p:cNvSpPr/>
          <p:nvPr/>
        </p:nvSpPr>
        <p:spPr>
          <a:xfrm>
            <a:off x="7680960" y="-9625"/>
            <a:ext cx="1472665" cy="1472665"/>
          </a:xfrm>
          <a:custGeom>
            <a:avLst/>
            <a:gdLst>
              <a:gd name="connsiteX0" fmla="*/ 0 w 1472665"/>
              <a:gd name="connsiteY0" fmla="*/ 0 h 1472665"/>
              <a:gd name="connsiteX1" fmla="*/ 1472665 w 1472665"/>
              <a:gd name="connsiteY1" fmla="*/ 0 h 1472665"/>
              <a:gd name="connsiteX2" fmla="*/ 1472665 w 1472665"/>
              <a:gd name="connsiteY2" fmla="*/ 1472665 h 1472665"/>
              <a:gd name="connsiteX3" fmla="*/ 1463040 w 1472665"/>
              <a:gd name="connsiteY3" fmla="*/ 1472665 h 1472665"/>
              <a:gd name="connsiteX4" fmla="*/ 0 w 1472665"/>
              <a:gd name="connsiteY4" fmla="*/ 9625 h 1472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665" h="1472665">
                <a:moveTo>
                  <a:pt x="0" y="0"/>
                </a:moveTo>
                <a:lnTo>
                  <a:pt x="1472665" y="0"/>
                </a:lnTo>
                <a:lnTo>
                  <a:pt x="1472665" y="1472665"/>
                </a:lnTo>
                <a:lnTo>
                  <a:pt x="1463040" y="1472665"/>
                </a:lnTo>
                <a:cubicBezTo>
                  <a:pt x="1463040" y="664650"/>
                  <a:pt x="808015" y="9625"/>
                  <a:pt x="0" y="9625"/>
                </a:cubicBezTo>
                <a:close/>
              </a:path>
            </a:pathLst>
          </a:custGeom>
          <a:gradFill>
            <a:gsLst>
              <a:gs pos="0">
                <a:srgbClr val="1698BA"/>
              </a:gs>
              <a:gs pos="100000">
                <a:srgbClr val="2CAB5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DA32A6B9-2184-608C-14F5-F3234749B5EC}"/>
              </a:ext>
            </a:extLst>
          </p:cNvPr>
          <p:cNvSpPr/>
          <p:nvPr/>
        </p:nvSpPr>
        <p:spPr>
          <a:xfrm rot="10800000">
            <a:off x="0" y="3670835"/>
            <a:ext cx="1472665" cy="1472665"/>
          </a:xfrm>
          <a:custGeom>
            <a:avLst/>
            <a:gdLst>
              <a:gd name="connsiteX0" fmla="*/ 0 w 1472665"/>
              <a:gd name="connsiteY0" fmla="*/ 0 h 1472665"/>
              <a:gd name="connsiteX1" fmla="*/ 1472665 w 1472665"/>
              <a:gd name="connsiteY1" fmla="*/ 0 h 1472665"/>
              <a:gd name="connsiteX2" fmla="*/ 1472665 w 1472665"/>
              <a:gd name="connsiteY2" fmla="*/ 1472665 h 1472665"/>
              <a:gd name="connsiteX3" fmla="*/ 1463040 w 1472665"/>
              <a:gd name="connsiteY3" fmla="*/ 1472665 h 1472665"/>
              <a:gd name="connsiteX4" fmla="*/ 0 w 1472665"/>
              <a:gd name="connsiteY4" fmla="*/ 9625 h 1472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665" h="1472665">
                <a:moveTo>
                  <a:pt x="0" y="0"/>
                </a:moveTo>
                <a:lnTo>
                  <a:pt x="1472665" y="0"/>
                </a:lnTo>
                <a:lnTo>
                  <a:pt x="1472665" y="1472665"/>
                </a:lnTo>
                <a:lnTo>
                  <a:pt x="1463040" y="1472665"/>
                </a:lnTo>
                <a:cubicBezTo>
                  <a:pt x="1463040" y="664650"/>
                  <a:pt x="808015" y="9625"/>
                  <a:pt x="0" y="9625"/>
                </a:cubicBezTo>
                <a:close/>
              </a:path>
            </a:pathLst>
          </a:custGeom>
          <a:gradFill>
            <a:gsLst>
              <a:gs pos="100000">
                <a:srgbClr val="1698BA"/>
              </a:gs>
              <a:gs pos="0">
                <a:srgbClr val="2CAB5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7" name="Rectangle 6">
            <a:extLst>
              <a:ext uri="{FF2B5EF4-FFF2-40B4-BE49-F238E27FC236}">
                <a16:creationId xmlns:a16="http://schemas.microsoft.com/office/drawing/2014/main" id="{8CA6F3A6-2D2B-1200-F987-8778A72CA6C5}"/>
              </a:ext>
            </a:extLst>
          </p:cNvPr>
          <p:cNvSpPr/>
          <p:nvPr/>
        </p:nvSpPr>
        <p:spPr>
          <a:xfrm>
            <a:off x="0" y="0"/>
            <a:ext cx="9144000" cy="5143500"/>
          </a:xfrm>
          <a:prstGeom prst="rect">
            <a:avLst/>
          </a:prstGeom>
          <a:gradFill>
            <a:gsLst>
              <a:gs pos="100000">
                <a:srgbClr val="1698BA"/>
              </a:gs>
              <a:gs pos="0">
                <a:srgbClr val="2CAB5A"/>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Single Corner Rounded 5">
            <a:extLst>
              <a:ext uri="{FF2B5EF4-FFF2-40B4-BE49-F238E27FC236}">
                <a16:creationId xmlns:a16="http://schemas.microsoft.com/office/drawing/2014/main" id="{9C11DC0C-93DC-794C-C9D4-DE2BD5AE0FE2}"/>
              </a:ext>
            </a:extLst>
          </p:cNvPr>
          <p:cNvSpPr/>
          <p:nvPr/>
        </p:nvSpPr>
        <p:spPr>
          <a:xfrm flipV="1">
            <a:off x="0" y="0"/>
            <a:ext cx="5909912" cy="5143500"/>
          </a:xfrm>
          <a:prstGeom prst="round1Rect">
            <a:avLst>
              <a:gd name="adj" fmla="val 314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Google Shape;97;p17"/>
          <p:cNvSpPr txBox="1">
            <a:spLocks noGrp="1"/>
          </p:cNvSpPr>
          <p:nvPr>
            <p:ph type="subTitle" idx="1"/>
          </p:nvPr>
        </p:nvSpPr>
        <p:spPr>
          <a:xfrm>
            <a:off x="598100" y="1525993"/>
            <a:ext cx="8222100" cy="2955900"/>
          </a:xfrm>
          <a:prstGeom prst="rect">
            <a:avLst/>
          </a:prstGeom>
        </p:spPr>
        <p:txBody>
          <a:bodyPr spcFirstLastPara="1" wrap="square" lIns="91425" tIns="91425" rIns="91425" bIns="91425" anchor="t" anchorCtr="0">
            <a:noAutofit/>
          </a:bodyPr>
          <a:lstStyle/>
          <a:p>
            <a:pPr marL="482600" lvl="0" indent="-457200" algn="l" rtl="0">
              <a:spcBef>
                <a:spcPts val="600"/>
              </a:spcBef>
              <a:spcAft>
                <a:spcPts val="0"/>
              </a:spcAft>
              <a:buSzPts val="3200"/>
              <a:buFont typeface="Arial" panose="020B0604020202020204" pitchFamily="34" charset="0"/>
              <a:buChar char="•"/>
            </a:pPr>
            <a:r>
              <a:rPr lang="en-GB" sz="2400" dirty="0">
                <a:solidFill>
                  <a:schemeClr val="tx2"/>
                </a:solidFill>
              </a:rPr>
              <a:t>Determination</a:t>
            </a:r>
            <a:endParaRPr sz="2400" dirty="0">
              <a:solidFill>
                <a:schemeClr val="tx2"/>
              </a:solidFill>
            </a:endParaRPr>
          </a:p>
          <a:p>
            <a:pPr marL="482600" lvl="0" indent="-457200" algn="l" rtl="0">
              <a:spcBef>
                <a:spcPts val="600"/>
              </a:spcBef>
              <a:spcAft>
                <a:spcPts val="0"/>
              </a:spcAft>
              <a:buSzPts val="3200"/>
              <a:buFont typeface="Arial" panose="020B0604020202020204" pitchFamily="34" charset="0"/>
              <a:buChar char="•"/>
            </a:pPr>
            <a:r>
              <a:rPr lang="en-GB" sz="2400" dirty="0">
                <a:solidFill>
                  <a:schemeClr val="tx2"/>
                </a:solidFill>
              </a:rPr>
              <a:t>Confidence</a:t>
            </a:r>
            <a:endParaRPr sz="2400" dirty="0">
              <a:solidFill>
                <a:schemeClr val="tx2"/>
              </a:solidFill>
            </a:endParaRPr>
          </a:p>
          <a:p>
            <a:pPr marL="482600" lvl="0" indent="-457200" algn="l" rtl="0">
              <a:spcBef>
                <a:spcPts val="600"/>
              </a:spcBef>
              <a:spcAft>
                <a:spcPts val="0"/>
              </a:spcAft>
              <a:buSzPts val="3200"/>
              <a:buFont typeface="Arial" panose="020B0604020202020204" pitchFamily="34" charset="0"/>
              <a:buChar char="•"/>
            </a:pPr>
            <a:r>
              <a:rPr lang="en-GB" sz="2400" dirty="0">
                <a:solidFill>
                  <a:schemeClr val="tx2"/>
                </a:solidFill>
              </a:rPr>
              <a:t>Respect</a:t>
            </a:r>
            <a:endParaRPr sz="2400" dirty="0">
              <a:solidFill>
                <a:schemeClr val="tx2"/>
              </a:solidFill>
            </a:endParaRPr>
          </a:p>
          <a:p>
            <a:pPr marL="482600" lvl="0" indent="-457200" algn="l" rtl="0">
              <a:spcBef>
                <a:spcPts val="600"/>
              </a:spcBef>
              <a:spcAft>
                <a:spcPts val="0"/>
              </a:spcAft>
              <a:buSzPts val="3200"/>
              <a:buFont typeface="Arial" panose="020B0604020202020204" pitchFamily="34" charset="0"/>
              <a:buChar char="•"/>
            </a:pPr>
            <a:r>
              <a:rPr lang="en-GB" sz="2400" dirty="0">
                <a:solidFill>
                  <a:schemeClr val="tx2"/>
                </a:solidFill>
              </a:rPr>
              <a:t>Kindness </a:t>
            </a:r>
            <a:endParaRPr sz="2400" dirty="0">
              <a:solidFill>
                <a:schemeClr val="tx2"/>
              </a:solidFill>
            </a:endParaRPr>
          </a:p>
          <a:p>
            <a:pPr marL="482600" lvl="0" indent="-457200" algn="l" rtl="0">
              <a:spcBef>
                <a:spcPts val="600"/>
              </a:spcBef>
              <a:spcAft>
                <a:spcPts val="0"/>
              </a:spcAft>
              <a:buSzPts val="3200"/>
              <a:buFont typeface="Arial" panose="020B0604020202020204" pitchFamily="34" charset="0"/>
              <a:buChar char="•"/>
            </a:pPr>
            <a:r>
              <a:rPr lang="en-GB" sz="2400" dirty="0">
                <a:solidFill>
                  <a:schemeClr val="tx2"/>
                </a:solidFill>
              </a:rPr>
              <a:t>Bravery</a:t>
            </a:r>
            <a:endParaRPr sz="2400" dirty="0">
              <a:solidFill>
                <a:schemeClr val="tx2"/>
              </a:solidFill>
            </a:endParaRPr>
          </a:p>
          <a:p>
            <a:pPr marL="482600" lvl="0" indent="-457200" algn="l" rtl="0">
              <a:spcBef>
                <a:spcPts val="600"/>
              </a:spcBef>
              <a:spcAft>
                <a:spcPts val="0"/>
              </a:spcAft>
              <a:buClr>
                <a:schemeClr val="tx2"/>
              </a:buClr>
              <a:buSzPts val="3200"/>
              <a:buFont typeface="Arial" panose="020B0604020202020204" pitchFamily="34" charset="0"/>
              <a:buChar char="•"/>
            </a:pPr>
            <a:r>
              <a:rPr lang="en-GB" sz="2400" dirty="0">
                <a:solidFill>
                  <a:schemeClr val="tx2"/>
                </a:solidFill>
              </a:rPr>
              <a:t>Trust</a:t>
            </a:r>
            <a:endParaRPr sz="2400" dirty="0">
              <a:solidFill>
                <a:schemeClr val="tx2"/>
              </a:solidFill>
            </a:endParaRPr>
          </a:p>
          <a:p>
            <a:pPr marL="457200" lvl="0" indent="0" algn="l" rtl="0">
              <a:spcBef>
                <a:spcPts val="0"/>
              </a:spcBef>
              <a:spcAft>
                <a:spcPts val="0"/>
              </a:spcAft>
              <a:buNone/>
            </a:pPr>
            <a:endParaRPr dirty="0"/>
          </a:p>
        </p:txBody>
      </p:sp>
      <p:pic>
        <p:nvPicPr>
          <p:cNvPr id="2" name="Google Shape;77;p14">
            <a:extLst>
              <a:ext uri="{FF2B5EF4-FFF2-40B4-BE49-F238E27FC236}">
                <a16:creationId xmlns:a16="http://schemas.microsoft.com/office/drawing/2014/main" id="{D24455B9-5487-6940-D3CF-AD394367AD7C}"/>
              </a:ext>
            </a:extLst>
          </p:cNvPr>
          <p:cNvPicPr preferRelativeResize="0"/>
          <p:nvPr/>
        </p:nvPicPr>
        <p:blipFill>
          <a:blip r:embed="rId3"/>
          <a:srcRect/>
          <a:stretch/>
        </p:blipFill>
        <p:spPr>
          <a:xfrm>
            <a:off x="8535783" y="4508067"/>
            <a:ext cx="531650" cy="531650"/>
          </a:xfrm>
          <a:prstGeom prst="rect">
            <a:avLst/>
          </a:prstGeom>
          <a:noFill/>
          <a:ln>
            <a:noFill/>
          </a:ln>
        </p:spPr>
      </p:pic>
      <p:sp>
        <p:nvSpPr>
          <p:cNvPr id="3" name="Rectangle 2">
            <a:extLst>
              <a:ext uri="{FF2B5EF4-FFF2-40B4-BE49-F238E27FC236}">
                <a16:creationId xmlns:a16="http://schemas.microsoft.com/office/drawing/2014/main" id="{4B58E969-E132-0F68-CD83-03017F3CAFA4}"/>
              </a:ext>
            </a:extLst>
          </p:cNvPr>
          <p:cNvSpPr/>
          <p:nvPr/>
        </p:nvSpPr>
        <p:spPr>
          <a:xfrm>
            <a:off x="367471" y="373688"/>
            <a:ext cx="4712957" cy="923330"/>
          </a:xfrm>
          <a:prstGeom prst="rect">
            <a:avLst/>
          </a:prstGeom>
          <a:noFill/>
        </p:spPr>
        <p:txBody>
          <a:bodyPr wrap="none" lIns="91440" tIns="45720" rIns="91440" bIns="45720">
            <a:spAutoFit/>
          </a:bodyPr>
          <a:lstStyle/>
          <a:p>
            <a:pPr algn="ctr"/>
            <a:r>
              <a:rPr lang="en-GB" sz="5400" b="1" cap="none" spc="0" dirty="0">
                <a:ln w="0"/>
                <a:gradFill>
                  <a:gsLst>
                    <a:gs pos="0">
                      <a:srgbClr val="1698BA"/>
                    </a:gs>
                    <a:gs pos="100000">
                      <a:srgbClr val="2CAB5A"/>
                    </a:gs>
                  </a:gsLst>
                  <a:lin ang="0" scaled="1"/>
                </a:gradFill>
                <a:latin typeface="+mj-lt"/>
              </a:rPr>
              <a:t>Our new values</a:t>
            </a:r>
          </a:p>
        </p:txBody>
      </p:sp>
      <p:grpSp>
        <p:nvGrpSpPr>
          <p:cNvPr id="22" name="Group 21">
            <a:extLst>
              <a:ext uri="{FF2B5EF4-FFF2-40B4-BE49-F238E27FC236}">
                <a16:creationId xmlns:a16="http://schemas.microsoft.com/office/drawing/2014/main" id="{ACEA5393-644F-E119-EB5A-9B31B2D52BB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8471106" y="326921"/>
            <a:ext cx="349094" cy="436076"/>
            <a:chOff x="6741794" y="1931746"/>
            <a:chExt cx="465456" cy="581432"/>
          </a:xfrm>
          <a:solidFill>
            <a:srgbClr val="FFFFFF"/>
          </a:solidFill>
        </p:grpSpPr>
        <p:sp>
          <p:nvSpPr>
            <p:cNvPr id="23" name="Graphic 13">
              <a:extLst>
                <a:ext uri="{FF2B5EF4-FFF2-40B4-BE49-F238E27FC236}">
                  <a16:creationId xmlns:a16="http://schemas.microsoft.com/office/drawing/2014/main" id="{6557C2C5-C38F-03E7-EDB1-824667B78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4" name="Graphic 12">
              <a:extLst>
                <a:ext uri="{FF2B5EF4-FFF2-40B4-BE49-F238E27FC236}">
                  <a16:creationId xmlns:a16="http://schemas.microsoft.com/office/drawing/2014/main" id="{909B9536-E89D-A410-A024-8B3AC7CD6A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5" name="Graphic 15">
              <a:extLst>
                <a:ext uri="{FF2B5EF4-FFF2-40B4-BE49-F238E27FC236}">
                  <a16:creationId xmlns:a16="http://schemas.microsoft.com/office/drawing/2014/main" id="{39FC8EDD-940B-3CCB-FC46-2C1B2748D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8"/>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87350" algn="l" rtl="0">
              <a:lnSpc>
                <a:spcPct val="100000"/>
              </a:lnSpc>
              <a:spcBef>
                <a:spcPts val="0"/>
              </a:spcBef>
              <a:spcAft>
                <a:spcPts val="0"/>
              </a:spcAft>
              <a:buClr>
                <a:schemeClr val="tx2"/>
              </a:buClr>
              <a:buSzPts val="2500"/>
              <a:buFont typeface="Arial" panose="020B0604020202020204" pitchFamily="34" charset="0"/>
              <a:buChar char="•"/>
            </a:pPr>
            <a:r>
              <a:rPr lang="en-GB" sz="1700" dirty="0">
                <a:solidFill>
                  <a:schemeClr val="tx2"/>
                </a:solidFill>
              </a:rPr>
              <a:t>Improve the play based curriculum in our early level class, P1. </a:t>
            </a:r>
            <a:endParaRPr sz="1700" dirty="0">
              <a:solidFill>
                <a:schemeClr val="tx2"/>
              </a:solidFill>
            </a:endParaRPr>
          </a:p>
          <a:p>
            <a:pPr marL="457200" lvl="0" indent="-387350" algn="l" rtl="0">
              <a:lnSpc>
                <a:spcPct val="100000"/>
              </a:lnSpc>
              <a:spcBef>
                <a:spcPts val="0"/>
              </a:spcBef>
              <a:spcAft>
                <a:spcPts val="0"/>
              </a:spcAft>
              <a:buClr>
                <a:schemeClr val="tx2"/>
              </a:buClr>
              <a:buSzPts val="2500"/>
              <a:buFont typeface="Arial" panose="020B0604020202020204" pitchFamily="34" charset="0"/>
              <a:buChar char="•"/>
            </a:pPr>
            <a:r>
              <a:rPr lang="en-GB" sz="1700" dirty="0">
                <a:solidFill>
                  <a:schemeClr val="tx2"/>
                </a:solidFill>
              </a:rPr>
              <a:t>Improve enquiry-based learning opportunities in first and second level of Curriculum for Excellence.</a:t>
            </a:r>
            <a:endParaRPr sz="1700" dirty="0">
              <a:solidFill>
                <a:schemeClr val="tx2"/>
              </a:solidFill>
            </a:endParaRPr>
          </a:p>
          <a:p>
            <a:pPr marL="457200" lvl="0" indent="-387350" algn="l" rtl="0">
              <a:lnSpc>
                <a:spcPct val="100000"/>
              </a:lnSpc>
              <a:spcBef>
                <a:spcPts val="0"/>
              </a:spcBef>
              <a:spcAft>
                <a:spcPts val="0"/>
              </a:spcAft>
              <a:buClr>
                <a:schemeClr val="tx2"/>
              </a:buClr>
              <a:buSzPts val="2500"/>
              <a:buFont typeface="Arial" panose="020B0604020202020204" pitchFamily="34" charset="0"/>
              <a:buChar char="•"/>
            </a:pPr>
            <a:r>
              <a:rPr lang="en-GB" sz="1700" dirty="0">
                <a:solidFill>
                  <a:schemeClr val="tx2"/>
                </a:solidFill>
              </a:rPr>
              <a:t>Improve teaching and learning in writing from P2-7 </a:t>
            </a:r>
            <a:endParaRPr sz="1700" dirty="0">
              <a:solidFill>
                <a:schemeClr val="tx2"/>
              </a:solidFill>
            </a:endParaRPr>
          </a:p>
          <a:p>
            <a:pPr marL="457200" lvl="0" indent="-387350" algn="l" rtl="0">
              <a:lnSpc>
                <a:spcPct val="100000"/>
              </a:lnSpc>
              <a:spcBef>
                <a:spcPts val="0"/>
              </a:spcBef>
              <a:spcAft>
                <a:spcPts val="0"/>
              </a:spcAft>
              <a:buClr>
                <a:schemeClr val="tx2"/>
              </a:buClr>
              <a:buSzPts val="2500"/>
              <a:buFont typeface="Arial" panose="020B0604020202020204" pitchFamily="34" charset="0"/>
              <a:buChar char="•"/>
            </a:pPr>
            <a:r>
              <a:rPr lang="en-GB" sz="1700" dirty="0">
                <a:solidFill>
                  <a:schemeClr val="tx2"/>
                </a:solidFill>
              </a:rPr>
              <a:t>Improve wellbeing and being ready to learn through supporting children to explore and manage their emotions.</a:t>
            </a:r>
            <a:endParaRPr sz="1700" dirty="0">
              <a:solidFill>
                <a:schemeClr val="tx2"/>
              </a:solidFill>
            </a:endParaRPr>
          </a:p>
          <a:p>
            <a:pPr marL="457200" lvl="0" indent="-387350" algn="l" rtl="0">
              <a:lnSpc>
                <a:spcPct val="100000"/>
              </a:lnSpc>
              <a:spcBef>
                <a:spcPts val="0"/>
              </a:spcBef>
              <a:spcAft>
                <a:spcPts val="0"/>
              </a:spcAft>
              <a:buClr>
                <a:schemeClr val="tx2"/>
              </a:buClr>
              <a:buSzPts val="2500"/>
              <a:buFont typeface="Arial" panose="020B0604020202020204" pitchFamily="34" charset="0"/>
              <a:buChar char="•"/>
            </a:pPr>
            <a:r>
              <a:rPr lang="en-GB" sz="1700" dirty="0">
                <a:solidFill>
                  <a:schemeClr val="tx2"/>
                </a:solidFill>
              </a:rPr>
              <a:t>Improve teaching and learning in Sciences.  </a:t>
            </a:r>
            <a:endParaRPr sz="1700" dirty="0">
              <a:solidFill>
                <a:schemeClr val="tx2"/>
              </a:solidFill>
            </a:endParaRPr>
          </a:p>
          <a:p>
            <a:pPr marL="628650" lvl="0" indent="-171450" algn="l" rtl="0">
              <a:lnSpc>
                <a:spcPct val="100000"/>
              </a:lnSpc>
              <a:spcBef>
                <a:spcPts val="0"/>
              </a:spcBef>
              <a:spcAft>
                <a:spcPts val="0"/>
              </a:spcAft>
              <a:buClr>
                <a:schemeClr val="tx2"/>
              </a:buClr>
              <a:buFont typeface="Arial" panose="020B0604020202020204" pitchFamily="34" charset="0"/>
              <a:buChar char="•"/>
            </a:pPr>
            <a:endParaRPr sz="1000" dirty="0">
              <a:solidFill>
                <a:schemeClr val="tx2"/>
              </a:solidFill>
            </a:endParaRPr>
          </a:p>
          <a:p>
            <a:pPr marL="457200" lvl="0" indent="0" algn="l" rtl="0">
              <a:lnSpc>
                <a:spcPct val="100000"/>
              </a:lnSpc>
              <a:spcBef>
                <a:spcPts val="0"/>
              </a:spcBef>
              <a:spcAft>
                <a:spcPts val="0"/>
              </a:spcAft>
              <a:buNone/>
            </a:pPr>
            <a:endParaRPr sz="1000" dirty="0">
              <a:solidFill>
                <a:srgbClr val="000000"/>
              </a:solidFill>
              <a:latin typeface="Arial"/>
              <a:ea typeface="Arial"/>
              <a:cs typeface="Arial"/>
              <a:sym typeface="Arial"/>
            </a:endParaRPr>
          </a:p>
        </p:txBody>
      </p:sp>
      <p:pic>
        <p:nvPicPr>
          <p:cNvPr id="2" name="Google Shape;77;p14">
            <a:extLst>
              <a:ext uri="{FF2B5EF4-FFF2-40B4-BE49-F238E27FC236}">
                <a16:creationId xmlns:a16="http://schemas.microsoft.com/office/drawing/2014/main" id="{2F3B3F37-B70E-0AF8-2722-82ADC488D01F}"/>
              </a:ext>
            </a:extLst>
          </p:cNvPr>
          <p:cNvPicPr preferRelativeResize="0"/>
          <p:nvPr/>
        </p:nvPicPr>
        <p:blipFill>
          <a:blip r:embed="rId3"/>
          <a:srcRect/>
          <a:stretch/>
        </p:blipFill>
        <p:spPr>
          <a:xfrm>
            <a:off x="8535783" y="4508067"/>
            <a:ext cx="531650" cy="531650"/>
          </a:xfrm>
          <a:prstGeom prst="rect">
            <a:avLst/>
          </a:prstGeom>
          <a:noFill/>
          <a:ln>
            <a:noFill/>
          </a:ln>
        </p:spPr>
      </p:pic>
      <p:pic>
        <p:nvPicPr>
          <p:cNvPr id="3" name="Google Shape;116;p20">
            <a:extLst>
              <a:ext uri="{FF2B5EF4-FFF2-40B4-BE49-F238E27FC236}">
                <a16:creationId xmlns:a16="http://schemas.microsoft.com/office/drawing/2014/main" id="{84CE19A4-B147-4161-0840-148F972097C5}"/>
              </a:ext>
            </a:extLst>
          </p:cNvPr>
          <p:cNvPicPr preferRelativeResize="0"/>
          <p:nvPr/>
        </p:nvPicPr>
        <p:blipFill rotWithShape="1">
          <a:blip r:embed="rId4"/>
          <a:srcRect t="11577" b="11577"/>
          <a:stretch/>
        </p:blipFill>
        <p:spPr>
          <a:xfrm>
            <a:off x="6689436" y="0"/>
            <a:ext cx="2454564" cy="1257476"/>
          </a:xfrm>
          <a:prstGeom prst="rect">
            <a:avLst/>
          </a:prstGeom>
          <a:noFill/>
          <a:ln>
            <a:noFill/>
          </a:ln>
        </p:spPr>
      </p:pic>
      <p:sp>
        <p:nvSpPr>
          <p:cNvPr id="4" name="Rectangle: Single Corner Rounded 3">
            <a:extLst>
              <a:ext uri="{FF2B5EF4-FFF2-40B4-BE49-F238E27FC236}">
                <a16:creationId xmlns:a16="http://schemas.microsoft.com/office/drawing/2014/main" id="{70928C52-7F45-8FF2-DD22-43FF6AFDC316}"/>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Google Shape;114;p20">
            <a:extLst>
              <a:ext uri="{FF2B5EF4-FFF2-40B4-BE49-F238E27FC236}">
                <a16:creationId xmlns:a16="http://schemas.microsoft.com/office/drawing/2014/main" id="{9355D803-7ADF-42BE-AEC5-11410B43FEB4}"/>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dirty="0">
                <a:solidFill>
                  <a:schemeClr val="bg1"/>
                </a:solidFill>
              </a:rPr>
              <a:t>Our priorities for 23-24 </a:t>
            </a:r>
            <a:endParaRPr lang="en-GB"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
        <p:cNvGrpSpPr/>
        <p:nvPr/>
      </p:nvGrpSpPr>
      <p:grpSpPr>
        <a:xfrm>
          <a:off x="0" y="0"/>
          <a:ext cx="0" cy="0"/>
          <a:chOff x="0" y="0"/>
          <a:chExt cx="0" cy="0"/>
        </a:xfrm>
      </p:grpSpPr>
      <p:pic>
        <p:nvPicPr>
          <p:cNvPr id="109" name="Google Shape;109;p19" title="Progress - Free of Charge Creative Commons Highway sign image"/>
          <p:cNvPicPr preferRelativeResize="0"/>
          <p:nvPr/>
        </p:nvPicPr>
        <p:blipFill rotWithShape="1">
          <a:blip r:embed="rId3">
            <a:alphaModFix/>
          </a:blip>
          <a:srcRect t="8219" b="7384"/>
          <a:stretch/>
        </p:blipFill>
        <p:spPr>
          <a:xfrm>
            <a:off x="1" y="1"/>
            <a:ext cx="9144000" cy="5143500"/>
          </a:xfrm>
          <a:prstGeom prst="rect">
            <a:avLst/>
          </a:prstGeom>
          <a:noFill/>
          <a:ln>
            <a:noFill/>
          </a:ln>
        </p:spPr>
      </p:pic>
      <p:pic>
        <p:nvPicPr>
          <p:cNvPr id="2" name="Google Shape;77;p14">
            <a:extLst>
              <a:ext uri="{FF2B5EF4-FFF2-40B4-BE49-F238E27FC236}">
                <a16:creationId xmlns:a16="http://schemas.microsoft.com/office/drawing/2014/main" id="{6D2A3B10-E10C-2A2C-EB93-DA3BA331F05F}"/>
              </a:ext>
            </a:extLst>
          </p:cNvPr>
          <p:cNvPicPr preferRelativeResize="0"/>
          <p:nvPr/>
        </p:nvPicPr>
        <p:blipFill>
          <a:blip r:embed="rId4"/>
          <a:srcRect/>
          <a:stretch/>
        </p:blipFill>
        <p:spPr>
          <a:xfrm>
            <a:off x="8535783" y="4508067"/>
            <a:ext cx="531650" cy="53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6" name="Google Shape;116;p20" title="Free Images : hand, play, kid, leg, color, child, playing ..."/>
          <p:cNvPicPr preferRelativeResize="0"/>
          <p:nvPr/>
        </p:nvPicPr>
        <p:blipFill rotWithShape="1">
          <a:blip r:embed="rId3">
            <a:alphaModFix/>
          </a:blip>
          <a:srcRect t="23136"/>
          <a:stretch/>
        </p:blipFill>
        <p:spPr>
          <a:xfrm>
            <a:off x="6689436" y="0"/>
            <a:ext cx="2454564" cy="1257476"/>
          </a:xfrm>
          <a:prstGeom prst="rect">
            <a:avLst/>
          </a:prstGeom>
          <a:noFill/>
          <a:ln>
            <a:noFill/>
          </a:ln>
        </p:spPr>
      </p:pic>
      <p:sp>
        <p:nvSpPr>
          <p:cNvPr id="9" name="Rectangle: Single Corner Rounded 8">
            <a:extLst>
              <a:ext uri="{FF2B5EF4-FFF2-40B4-BE49-F238E27FC236}">
                <a16:creationId xmlns:a16="http://schemas.microsoft.com/office/drawing/2014/main" id="{9C8EE6EC-A5A4-4042-9DD5-B6F8ED87C7D8}"/>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Google Shape;114;p20"/>
          <p:cNvSpPr txBox="1">
            <a:spLocks noGrp="1"/>
          </p:cNvSpPr>
          <p:nvPr>
            <p:ph type="title"/>
          </p:nvPr>
        </p:nvSpPr>
        <p:spPr>
          <a:xfrm>
            <a:off x="460950" y="177510"/>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b="1" dirty="0">
                <a:solidFill>
                  <a:schemeClr val="bg1"/>
                </a:solidFill>
              </a:rPr>
              <a:t>Progress with play in P1</a:t>
            </a:r>
            <a:r>
              <a:rPr lang="en-GB" dirty="0">
                <a:solidFill>
                  <a:schemeClr val="bg1"/>
                </a:solidFill>
              </a:rPr>
              <a:t> </a:t>
            </a:r>
            <a:endParaRPr dirty="0">
              <a:solidFill>
                <a:schemeClr val="bg1"/>
              </a:solidFill>
            </a:endParaRPr>
          </a:p>
        </p:txBody>
      </p:sp>
      <p:sp>
        <p:nvSpPr>
          <p:cNvPr id="115" name="Google Shape;115;p20"/>
          <p:cNvSpPr txBox="1">
            <a:spLocks noGrp="1"/>
          </p:cNvSpPr>
          <p:nvPr>
            <p:ph type="body" idx="1"/>
          </p:nvPr>
        </p:nvSpPr>
        <p:spPr>
          <a:xfrm>
            <a:off x="460950" y="1789350"/>
            <a:ext cx="8222100" cy="3005400"/>
          </a:xfrm>
          <a:prstGeom prst="rect">
            <a:avLst/>
          </a:prstGeom>
        </p:spPr>
        <p:txBody>
          <a:bodyPr spcFirstLastPara="1" wrap="square" lIns="91425" tIns="91425" rIns="91425" bIns="91425" anchor="t" anchorCtr="0">
            <a:noAutofit/>
          </a:bodyPr>
          <a:lstStyle/>
          <a:p>
            <a:pPr marL="457200" lvl="0" indent="-304800" algn="l" rtl="0">
              <a:lnSpc>
                <a:spcPct val="105000"/>
              </a:lnSpc>
              <a:spcBef>
                <a:spcPts val="0"/>
              </a:spcBef>
              <a:spcAft>
                <a:spcPts val="0"/>
              </a:spcAft>
              <a:buClr>
                <a:schemeClr val="tx2"/>
              </a:buClr>
              <a:buSzPts val="1200"/>
              <a:buChar char="●"/>
            </a:pPr>
            <a:r>
              <a:rPr lang="en-GB" sz="1200" dirty="0">
                <a:solidFill>
                  <a:schemeClr val="tx2"/>
                </a:solidFill>
              </a:rPr>
              <a:t>Our P1 teacher successfully completed a professional learning course in play pedagogy and this training helped the teacher deepen her existing knowledge and implement organisational changes within the </a:t>
            </a:r>
            <a:r>
              <a:rPr lang="en-GB" sz="1200" dirty="0" err="1">
                <a:solidFill>
                  <a:schemeClr val="tx2"/>
                </a:solidFill>
              </a:rPr>
              <a:t>classroom.The</a:t>
            </a:r>
            <a:r>
              <a:rPr lang="en-GB" sz="1200" dirty="0">
                <a:solidFill>
                  <a:schemeClr val="tx2"/>
                </a:solidFill>
              </a:rPr>
              <a:t> creation of zones in the class enabled children to access free play throughout the day. Almost all pupils can now independently choose an area and demonstrate learning through play. </a:t>
            </a:r>
            <a:endParaRPr sz="1200" dirty="0">
              <a:solidFill>
                <a:schemeClr val="tx2"/>
              </a:solidFill>
            </a:endParaRPr>
          </a:p>
          <a:p>
            <a:pPr marL="457200" lvl="0" indent="-304800" algn="l" rtl="0">
              <a:lnSpc>
                <a:spcPct val="105000"/>
              </a:lnSpc>
              <a:spcBef>
                <a:spcPts val="1000"/>
              </a:spcBef>
              <a:spcAft>
                <a:spcPts val="0"/>
              </a:spcAft>
              <a:buClr>
                <a:schemeClr val="tx2"/>
              </a:buClr>
              <a:buSzPts val="1200"/>
              <a:buChar char="●"/>
            </a:pPr>
            <a:r>
              <a:rPr lang="en-GB" sz="1200" dirty="0">
                <a:solidFill>
                  <a:schemeClr val="tx2"/>
                </a:solidFill>
              </a:rPr>
              <a:t>The P1 teacher regularly participated in professional dialogue with P2-3 colleagues and shared learning from the course. All infant staff now have an understanding of the changing approach in P1. </a:t>
            </a:r>
            <a:endParaRPr sz="1200" dirty="0">
              <a:solidFill>
                <a:schemeClr val="tx2"/>
              </a:solidFill>
            </a:endParaRPr>
          </a:p>
          <a:p>
            <a:pPr marL="457200" lvl="0" indent="-304800" algn="l" rtl="0">
              <a:lnSpc>
                <a:spcPct val="105000"/>
              </a:lnSpc>
              <a:spcBef>
                <a:spcPts val="1000"/>
              </a:spcBef>
              <a:spcAft>
                <a:spcPts val="0"/>
              </a:spcAft>
              <a:buClr>
                <a:schemeClr val="tx2"/>
              </a:buClr>
              <a:buSzPts val="1200"/>
              <a:buChar char="●"/>
            </a:pPr>
            <a:r>
              <a:rPr lang="en-GB" sz="1200" dirty="0">
                <a:solidFill>
                  <a:schemeClr val="tx2"/>
                </a:solidFill>
              </a:rPr>
              <a:t>The teacher and support assistant observed pupils regularly and noted that over the course of the year most pupils showed an increased ability to independently further their own knowledge and skills. This involved the children selecting activities based on their own development needs. For example, when learning to write their names, pupils chose to practise this using a range of writing materials during play. </a:t>
            </a:r>
            <a:endParaRPr sz="1200" dirty="0">
              <a:solidFill>
                <a:schemeClr val="tx2"/>
              </a:solidFill>
            </a:endParaRPr>
          </a:p>
          <a:p>
            <a:pPr marL="457200" lvl="0" indent="-304800" algn="l" rtl="0">
              <a:lnSpc>
                <a:spcPct val="105000"/>
              </a:lnSpc>
              <a:spcBef>
                <a:spcPts val="1000"/>
              </a:spcBef>
              <a:spcAft>
                <a:spcPts val="0"/>
              </a:spcAft>
              <a:buClr>
                <a:schemeClr val="tx2"/>
              </a:buClr>
              <a:buSzPts val="1200"/>
              <a:buChar char="●"/>
            </a:pPr>
            <a:r>
              <a:rPr lang="en-GB" sz="1200" dirty="0">
                <a:solidFill>
                  <a:schemeClr val="tx2"/>
                </a:solidFill>
              </a:rPr>
              <a:t>During the first few weeks of school, pupils were involved in a range of short thematic work which was focussed on play. This helped pupils to see that there was a wide scope for learning opportunities and that they were free to share their interests or get involved in contributing to the learning of the class.</a:t>
            </a:r>
            <a:endParaRPr sz="1200" dirty="0">
              <a:solidFill>
                <a:schemeClr val="tx2"/>
              </a:solidFill>
            </a:endParaRPr>
          </a:p>
          <a:p>
            <a:pPr marL="0" lvl="0" indent="0" algn="l" rtl="0">
              <a:lnSpc>
                <a:spcPct val="105000"/>
              </a:lnSpc>
              <a:spcBef>
                <a:spcPts val="1000"/>
              </a:spcBef>
              <a:spcAft>
                <a:spcPts val="1000"/>
              </a:spcAft>
              <a:buSzPts val="852"/>
              <a:buNone/>
            </a:pPr>
            <a:endParaRPr sz="775" i="1" dirty="0">
              <a:solidFill>
                <a:srgbClr val="4472C4"/>
              </a:solidFill>
              <a:latin typeface="Arial"/>
              <a:ea typeface="Arial"/>
              <a:cs typeface="Arial"/>
              <a:sym typeface="Arial"/>
            </a:endParaRPr>
          </a:p>
        </p:txBody>
      </p:sp>
      <p:pic>
        <p:nvPicPr>
          <p:cNvPr id="12" name="Google Shape;77;p14">
            <a:extLst>
              <a:ext uri="{FF2B5EF4-FFF2-40B4-BE49-F238E27FC236}">
                <a16:creationId xmlns:a16="http://schemas.microsoft.com/office/drawing/2014/main" id="{2AD902FE-6C19-5FF6-AA34-267A03E8AC0B}"/>
              </a:ext>
            </a:extLst>
          </p:cNvPr>
          <p:cNvPicPr preferRelativeResize="0"/>
          <p:nvPr/>
        </p:nvPicPr>
        <p:blipFill>
          <a:blip r:embed="rId4"/>
          <a:srcRect/>
          <a:stretch/>
        </p:blipFill>
        <p:spPr>
          <a:xfrm>
            <a:off x="8535783" y="4508067"/>
            <a:ext cx="531650" cy="531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04800" algn="l" rtl="0">
              <a:lnSpc>
                <a:spcPct val="95000"/>
              </a:lnSpc>
              <a:spcBef>
                <a:spcPts val="0"/>
              </a:spcBef>
              <a:spcAft>
                <a:spcPts val="0"/>
              </a:spcAft>
              <a:buClr>
                <a:schemeClr val="tx2"/>
              </a:buClr>
              <a:buSzPts val="1200"/>
              <a:buChar char="●"/>
            </a:pPr>
            <a:r>
              <a:rPr lang="en-GB" sz="1200" dirty="0">
                <a:solidFill>
                  <a:schemeClr val="tx2"/>
                </a:solidFill>
              </a:rPr>
              <a:t>In October, pupils were asked if they had any questions they wished answered or had anything they wanted to learn about. These ideas generated a list that was recorded in the floor book. These were then voted on by pupils and became the basis of topic learning for the year. Every child had input into this and subsequently when a topic of interest was presented, engagement levels within the class were high.</a:t>
            </a:r>
            <a:endParaRPr sz="1200" dirty="0">
              <a:solidFill>
                <a:schemeClr val="tx2"/>
              </a:solidFill>
            </a:endParaRPr>
          </a:p>
          <a:p>
            <a:pPr marL="457200" lvl="0" indent="-304800" algn="l" rtl="0">
              <a:lnSpc>
                <a:spcPct val="95000"/>
              </a:lnSpc>
              <a:spcBef>
                <a:spcPts val="1000"/>
              </a:spcBef>
              <a:spcAft>
                <a:spcPts val="0"/>
              </a:spcAft>
              <a:buClr>
                <a:schemeClr val="tx2"/>
              </a:buClr>
              <a:buSzPts val="1200"/>
              <a:buChar char="●"/>
            </a:pPr>
            <a:r>
              <a:rPr lang="en-GB" sz="1200" dirty="0">
                <a:solidFill>
                  <a:schemeClr val="tx2"/>
                </a:solidFill>
              </a:rPr>
              <a:t>The implementation of the Teach, Target, Play approach enabled most pupils to understand the process in their learning. Short teacher input then led to a variety of learning activities that pupils could select based on their own interests. Those pupils requiring some additional teacher input, had targeted time with the teacher. The benefit of this was that pupils had choice in the trajectory of their learning and the class teacher had more time to specifically target those children requiring support. </a:t>
            </a:r>
            <a:endParaRPr sz="1200" dirty="0">
              <a:solidFill>
                <a:schemeClr val="tx2"/>
              </a:solidFill>
            </a:endParaRPr>
          </a:p>
          <a:p>
            <a:pPr marL="457200" lvl="0" indent="-304800" algn="l" rtl="0">
              <a:lnSpc>
                <a:spcPct val="95000"/>
              </a:lnSpc>
              <a:spcBef>
                <a:spcPts val="1000"/>
              </a:spcBef>
              <a:spcAft>
                <a:spcPts val="0"/>
              </a:spcAft>
              <a:buClr>
                <a:schemeClr val="tx2"/>
              </a:buClr>
              <a:buSzPts val="1200"/>
              <a:buChar char="●"/>
            </a:pPr>
            <a:r>
              <a:rPr lang="en-GB" sz="1200" dirty="0">
                <a:solidFill>
                  <a:schemeClr val="tx2"/>
                </a:solidFill>
              </a:rPr>
              <a:t>It is clear that the implementation of Play Pedagogy in P1 has had a significant effect on the levels of engagement and enthusiasm for learning. Almost all pupils now have very good social interactions with their peers and adults within the classroom and this has had a positive effect on their learning. Pupils are confident to seek support from peers or adults when needed.</a:t>
            </a:r>
            <a:endParaRPr sz="1200" dirty="0">
              <a:solidFill>
                <a:schemeClr val="tx2"/>
              </a:solidFill>
            </a:endParaRPr>
          </a:p>
          <a:p>
            <a:pPr marL="0" lvl="0" indent="0" algn="l" rtl="0">
              <a:lnSpc>
                <a:spcPct val="95000"/>
              </a:lnSpc>
              <a:spcBef>
                <a:spcPts val="1000"/>
              </a:spcBef>
              <a:spcAft>
                <a:spcPts val="1200"/>
              </a:spcAft>
              <a:buSzPts val="935"/>
              <a:buNone/>
            </a:pPr>
            <a:endParaRPr sz="1530" dirty="0"/>
          </a:p>
        </p:txBody>
      </p:sp>
      <p:pic>
        <p:nvPicPr>
          <p:cNvPr id="2" name="Google Shape;77;p14">
            <a:extLst>
              <a:ext uri="{FF2B5EF4-FFF2-40B4-BE49-F238E27FC236}">
                <a16:creationId xmlns:a16="http://schemas.microsoft.com/office/drawing/2014/main" id="{3995D20A-942A-3B21-1B96-46E4108ED446}"/>
              </a:ext>
            </a:extLst>
          </p:cNvPr>
          <p:cNvPicPr preferRelativeResize="0"/>
          <p:nvPr/>
        </p:nvPicPr>
        <p:blipFill>
          <a:blip r:embed="rId3"/>
          <a:srcRect/>
          <a:stretch/>
        </p:blipFill>
        <p:spPr>
          <a:xfrm>
            <a:off x="8535783" y="4508067"/>
            <a:ext cx="531650" cy="531650"/>
          </a:xfrm>
          <a:prstGeom prst="rect">
            <a:avLst/>
          </a:prstGeom>
          <a:noFill/>
          <a:ln>
            <a:noFill/>
          </a:ln>
        </p:spPr>
      </p:pic>
      <p:pic>
        <p:nvPicPr>
          <p:cNvPr id="4" name="Google Shape;116;p20">
            <a:extLst>
              <a:ext uri="{FF2B5EF4-FFF2-40B4-BE49-F238E27FC236}">
                <a16:creationId xmlns:a16="http://schemas.microsoft.com/office/drawing/2014/main" id="{8C7F72E4-6313-2EAA-41C4-D97EBA085124}"/>
              </a:ext>
            </a:extLst>
          </p:cNvPr>
          <p:cNvPicPr preferRelativeResize="0"/>
          <p:nvPr/>
        </p:nvPicPr>
        <p:blipFill rotWithShape="1">
          <a:blip r:embed="rId4"/>
          <a:srcRect t="9831" b="9831"/>
          <a:stretch/>
        </p:blipFill>
        <p:spPr>
          <a:xfrm>
            <a:off x="6689436" y="0"/>
            <a:ext cx="2454564" cy="1257476"/>
          </a:xfrm>
          <a:prstGeom prst="rect">
            <a:avLst/>
          </a:prstGeom>
          <a:noFill/>
          <a:ln>
            <a:noFill/>
          </a:ln>
        </p:spPr>
      </p:pic>
      <p:sp>
        <p:nvSpPr>
          <p:cNvPr id="5" name="Rectangle: Single Corner Rounded 4">
            <a:extLst>
              <a:ext uri="{FF2B5EF4-FFF2-40B4-BE49-F238E27FC236}">
                <a16:creationId xmlns:a16="http://schemas.microsoft.com/office/drawing/2014/main" id="{1AA05830-2183-1F2E-3A4B-3719D3C2FE1A}"/>
              </a:ext>
            </a:extLst>
          </p:cNvPr>
          <p:cNvSpPr/>
          <p:nvPr/>
        </p:nvSpPr>
        <p:spPr>
          <a:xfrm flipV="1">
            <a:off x="0" y="0"/>
            <a:ext cx="7257448" cy="1257476"/>
          </a:xfrm>
          <a:prstGeom prst="round1Rect">
            <a:avLst>
              <a:gd name="adj" fmla="val 50000"/>
            </a:avLst>
          </a:prstGeom>
          <a:gradFill>
            <a:gsLst>
              <a:gs pos="0">
                <a:srgbClr val="1698BA"/>
              </a:gs>
              <a:gs pos="100000">
                <a:srgbClr val="2CAB5A"/>
              </a:gs>
            </a:gsLst>
            <a:lin ang="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oogle Shape;114;p20">
            <a:extLst>
              <a:ext uri="{FF2B5EF4-FFF2-40B4-BE49-F238E27FC236}">
                <a16:creationId xmlns:a16="http://schemas.microsoft.com/office/drawing/2014/main" id="{3DFA4CE4-EB33-A46D-25F3-2C1EDAD921D9}"/>
              </a:ext>
            </a:extLst>
          </p:cNvPr>
          <p:cNvSpPr txBox="1">
            <a:spLocks/>
          </p:cNvSpPr>
          <p:nvPr/>
        </p:nvSpPr>
        <p:spPr>
          <a:xfrm>
            <a:off x="460950" y="177510"/>
            <a:ext cx="8222100" cy="767700"/>
          </a:xfrm>
          <a:prstGeom prst="rect">
            <a:avLst/>
          </a:prstGeom>
        </p:spPr>
        <p:txBody>
          <a:bodyPr spcFirstLastPara="1" vert="horz" wrap="square" lIns="91425" tIns="91425" rIns="91425" bIns="91425" rtlCol="0" anchor="b" anchorCtr="0">
            <a:normAutofit/>
          </a:bodyPr>
          <a:lstStyle>
            <a:lvl1pPr lvl="0" algn="l" defTabSz="685800" rtl="0" eaLnBrk="1" latinLnBrk="0" hangingPunct="1">
              <a:lnSpc>
                <a:spcPct val="90000"/>
              </a:lnSpc>
              <a:spcBef>
                <a:spcPts val="0"/>
              </a:spcBef>
              <a:spcAft>
                <a:spcPts val="0"/>
              </a:spcAft>
              <a:buSzPts val="3200"/>
              <a:buNone/>
              <a:defRPr sz="3300" kern="1200">
                <a:solidFill>
                  <a:schemeClr val="tx1"/>
                </a:solidFill>
                <a:latin typeface="+mj-lt"/>
                <a:ea typeface="+mj-ea"/>
                <a:cs typeface="+mj-cs"/>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b="1">
                <a:solidFill>
                  <a:schemeClr val="bg1"/>
                </a:solidFill>
              </a:rPr>
              <a:t>Progress with play in P1</a:t>
            </a:r>
            <a:r>
              <a:rPr lang="en-GB">
                <a:solidFill>
                  <a:schemeClr val="bg1"/>
                </a:solidFill>
              </a:rPr>
              <a:t> </a:t>
            </a:r>
            <a:endParaRPr lang="en-GB"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2269</Words>
  <Application>Microsoft Office PowerPoint</Application>
  <PresentationFormat>On-screen Show (16:9)</PresentationFormat>
  <Paragraphs>83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Aptos Display</vt:lpstr>
      <vt:lpstr>PT Sans</vt:lpstr>
      <vt:lpstr>Aptos</vt:lpstr>
      <vt:lpstr>Overpass</vt:lpstr>
      <vt:lpstr>Office Theme</vt:lpstr>
      <vt:lpstr>Long Calderwood Primary</vt:lpstr>
      <vt:lpstr>Welcome to Long Calderwood Primary </vt:lpstr>
      <vt:lpstr>Long Calderwood is a non-denominational, co-educational school serving the Calderwood area of East Kilbride; the housing stock in Calderwood comprises social, private, and private let housing. The building provides a single level bright modern learning environment and a large play area with a 9-a-side 3G football pitch. We are currently developing the playground and courtyard classroom to provide facilities for learning outdoors. Our pupils enjoy the physical aspect of wellbeing and we run a range of extra-curricular activities and participate in numerous sporting events in this area.  </vt:lpstr>
      <vt:lpstr>PowerPoint Presentation</vt:lpstr>
      <vt:lpstr>PowerPoint Presentation</vt:lpstr>
      <vt:lpstr>PowerPoint Presentation</vt:lpstr>
      <vt:lpstr>PowerPoint Presentation</vt:lpstr>
      <vt:lpstr>Progress with play in P1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Grace McTaggart (Student)</cp:lastModifiedBy>
  <cp:revision>2</cp:revision>
  <dcterms:modified xsi:type="dcterms:W3CDTF">2024-09-01T18:19:48Z</dcterms:modified>
</cp:coreProperties>
</file>